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2.xml" ContentType="application/vnd.openxmlformats-officedocument.presentationml.slideMaster+xml"/>
  <Override PartName="/ppt/theme/theme2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Props.xml" ContentType="application/vnd.openxmlformats-officedocument.presentationml.presProps+xml"/>
  <Override PartName="/ppt/notesMasters/notesMaster1.xml" ContentType="application/vnd.openxmlformats-officedocument.presentationml.notesMaster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7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useTimings="0"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ru-RU" sz="5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Для перемещения страницы щёлкните мышью</a:t>
            </a:r>
            <a:endParaRPr lang="ru-RU" sz="5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 type="dt" idx="69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5" name="PlaceHolder 5"/>
          <p:cNvSpPr>
            <a:spLocks noGrp="1"/>
          </p:cNvSpPr>
          <p:nvPr>
            <p:ph type="ftr" idx="70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" name="PlaceHolder 6"/>
          <p:cNvSpPr>
            <a:spLocks noGrp="1"/>
          </p:cNvSpPr>
          <p:nvPr>
            <p:ph type="sldNum" idx="71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4509D7E-4258-4760-8646-71D771504365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69480" cy="3426480"/>
          </a:xfrm>
          <a:prstGeom prst="rect">
            <a:avLst/>
          </a:prstGeom>
          <a:ln w="0">
            <a:noFill/>
          </a:ln>
        </p:spPr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880" cy="411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indent="0" algn="l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 type="sldNum" idx="72"/>
          </p:nvPr>
        </p:nvSpPr>
        <p:spPr>
          <a:xfrm>
            <a:off x="3884760" y="8685360"/>
            <a:ext cx="2969280" cy="45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AB786BA-40F8-428D-AB44-B3F41A954425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19960"/>
            <a:ext cx="822708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l">
              <a:buNone/>
              <a:tabLst>
                <a:tab pos="0" algn="l"/>
              </a:tabLst>
            </a:pP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ubTitle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EEE9850-FE2C-45AA-8D03-A69D4DFA0A6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Обычный 7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139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40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41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2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3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5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46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7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ftr" idx="28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sldNum" idx="29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C56662F-0C19-4ED3-B1BF-B6426FFB86DE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dt" idx="30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8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Заголовок, 1 большой объект и 2 маленьких объекта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160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61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62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3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4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5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6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67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8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7080" cy="1369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981080"/>
            <a:ext cx="4035960" cy="3883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648320" y="1981080"/>
            <a:ext cx="4035960" cy="186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4648320" y="4000680"/>
            <a:ext cx="4035960" cy="186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3" name="PlaceHolder 5"/>
          <p:cNvSpPr>
            <a:spLocks noGrp="1"/>
          </p:cNvSpPr>
          <p:nvPr>
            <p:ph type="ftr" idx="31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4" name="PlaceHolder 6"/>
          <p:cNvSpPr>
            <a:spLocks noGrp="1"/>
          </p:cNvSpPr>
          <p:nvPr>
            <p:ph type="sldNum" idx="32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90C2022-69E2-4886-8558-DA29979B385E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5" name="PlaceHolder 7"/>
          <p:cNvSpPr>
            <a:spLocks noGrp="1"/>
          </p:cNvSpPr>
          <p:nvPr>
            <p:ph type="dt" idx="33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177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78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79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0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1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3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84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7080" cy="1369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981080"/>
            <a:ext cx="8227080" cy="3883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ftr" idx="34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sldNum" idx="35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C347955-FDB7-40AF-8570-63738F04EC05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0" name="PlaceHolder 5"/>
          <p:cNvSpPr>
            <a:spLocks noGrp="1"/>
          </p:cNvSpPr>
          <p:nvPr>
            <p:ph type="dt" idx="36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192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93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94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5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6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7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8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99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0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080" cy="114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7760" cy="637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ru-RU" sz="2400" b="1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7760" cy="3948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75000"/>
              <a:buFont typeface="Wingdings" charset="2"/>
              <a:buChar char=""/>
              <a:tabLst>
                <a:tab pos="0" algn="l"/>
              </a:tabLst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80000"/>
              <a:buFont typeface="Wingdings" charset="2"/>
              <a:buChar char=""/>
              <a:tabLst>
                <a:tab pos="0" algn="l"/>
              </a:tabLst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360"/>
              </a:spcBef>
              <a:buClr>
                <a:srgbClr val="00007D"/>
              </a:buClr>
              <a:buSzPct val="65000"/>
              <a:buFont typeface="Wingdings" charset="2"/>
              <a:buChar char=""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320"/>
              </a:spcBef>
              <a:buClr>
                <a:srgbClr val="9999CC"/>
              </a:buClr>
              <a:buSzPct val="70000"/>
              <a:buFont typeface="Wingdings" charset="2"/>
              <a:buChar char=""/>
              <a:tabLst>
                <a:tab pos="0" algn="l"/>
              </a:tabLst>
              <a:defRPr lang="ru-RU" sz="16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320"/>
              </a:spcBef>
              <a:buClr>
                <a:srgbClr val="00007D"/>
              </a:buClr>
              <a:buFont typeface="Wingdings" charset="2"/>
              <a:buChar char=""/>
              <a:tabLst>
                <a:tab pos="0" algn="l"/>
              </a:tabLst>
              <a:defRPr lang="ru-RU" sz="16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75000"/>
              <a:buFont typeface="Wingdings" charset="2"/>
              <a:buChar char=""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80000"/>
              <a:buFont typeface="Wingdings" charset="2"/>
              <a:buChar char=""/>
              <a:tabLst>
                <a:tab pos="0" algn="l"/>
              </a:tabLst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360"/>
              </a:spcBef>
              <a:buClr>
                <a:srgbClr val="00007D"/>
              </a:buClr>
              <a:buSzPct val="65000"/>
              <a:buFont typeface="Wingdings" charset="2"/>
              <a:buChar char=""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20"/>
              </a:spcBef>
              <a:buClr>
                <a:srgbClr val="9999CC"/>
              </a:buClr>
              <a:buSzPct val="70000"/>
              <a:buFont typeface="Wingdings" charset="2"/>
              <a:buChar char=""/>
              <a:tabLst>
                <a:tab pos="0" algn="l"/>
              </a:tabLst>
            </a:pPr>
            <a:r>
              <a:rPr lang="ru-RU" sz="1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20"/>
              </a:spcBef>
              <a:buClr>
                <a:srgbClr val="00007D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ru-RU" sz="1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39200" cy="637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ru-RU" sz="2400" b="1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39200" cy="3948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75000"/>
              <a:buFont typeface="Wingdings" charset="2"/>
              <a:buChar char=""/>
              <a:tabLst>
                <a:tab pos="0" algn="l"/>
              </a:tabLst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80000"/>
              <a:buFont typeface="Wingdings" charset="2"/>
              <a:buChar char=""/>
              <a:tabLst>
                <a:tab pos="0" algn="l"/>
              </a:tabLst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360"/>
              </a:spcBef>
              <a:buClr>
                <a:srgbClr val="00007D"/>
              </a:buClr>
              <a:buSzPct val="65000"/>
              <a:buFont typeface="Wingdings" charset="2"/>
              <a:buChar char=""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320"/>
              </a:spcBef>
              <a:buClr>
                <a:srgbClr val="9999CC"/>
              </a:buClr>
              <a:buSzPct val="70000"/>
              <a:buFont typeface="Wingdings" charset="2"/>
              <a:buChar char=""/>
              <a:tabLst>
                <a:tab pos="0" algn="l"/>
              </a:tabLst>
              <a:defRPr lang="ru-RU" sz="16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320"/>
              </a:spcBef>
              <a:buClr>
                <a:srgbClr val="00007D"/>
              </a:buClr>
              <a:buFont typeface="Wingdings" charset="2"/>
              <a:buChar char=""/>
              <a:tabLst>
                <a:tab pos="0" algn="l"/>
              </a:tabLst>
              <a:defRPr lang="ru-RU" sz="16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75000"/>
              <a:buFont typeface="Wingdings" charset="2"/>
              <a:buChar char=""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80000"/>
              <a:buFont typeface="Wingdings" charset="2"/>
              <a:buChar char=""/>
              <a:tabLst>
                <a:tab pos="0" algn="l"/>
              </a:tabLst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360"/>
              </a:spcBef>
              <a:buClr>
                <a:srgbClr val="00007D"/>
              </a:buClr>
              <a:buSzPct val="65000"/>
              <a:buFont typeface="Wingdings" charset="2"/>
              <a:buChar char=""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20"/>
              </a:spcBef>
              <a:buClr>
                <a:srgbClr val="9999CC"/>
              </a:buClr>
              <a:buSzPct val="70000"/>
              <a:buFont typeface="Wingdings" charset="2"/>
              <a:buChar char=""/>
              <a:tabLst>
                <a:tab pos="0" algn="l"/>
              </a:tabLst>
            </a:pPr>
            <a:r>
              <a:rPr lang="ru-RU" sz="1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20"/>
              </a:spcBef>
              <a:buClr>
                <a:srgbClr val="00007D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ru-RU" sz="1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06" name="PlaceHolder 6"/>
          <p:cNvSpPr>
            <a:spLocks noGrp="1"/>
          </p:cNvSpPr>
          <p:nvPr>
            <p:ph type="ftr" idx="37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" name="PlaceHolder 7"/>
          <p:cNvSpPr>
            <a:spLocks noGrp="1"/>
          </p:cNvSpPr>
          <p:nvPr>
            <p:ph type="sldNum" idx="38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3976057-2D35-43A6-9CA3-E4D667B9E21C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" name="PlaceHolder 8"/>
          <p:cNvSpPr>
            <a:spLocks noGrp="1"/>
          </p:cNvSpPr>
          <p:nvPr>
            <p:ph type="dt" idx="39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210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11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12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4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5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6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17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69880" cy="1359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000" b="1" u="none" strike="noStrike" cap="all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1" u="none" strike="noStrike" cap="all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4000" b="1" u="none" strike="noStrike" cap="all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69880" cy="1497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ftr" idx="40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sldNum" idx="41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141C83C-9B61-4A9E-82E8-4A1DC02B5CC9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" name="PlaceHolder 5"/>
          <p:cNvSpPr>
            <a:spLocks noGrp="1"/>
          </p:cNvSpPr>
          <p:nvPr>
            <p:ph type="dt" idx="42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225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26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27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8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32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3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7080" cy="1369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457200" y="1981080"/>
            <a:ext cx="4035960" cy="3883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56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479"/>
              </a:spcBef>
              <a:buClr>
                <a:srgbClr val="9999CC"/>
              </a:buClr>
              <a:buSzPct val="80000"/>
              <a:buFont typeface="Wingdings" charset="2"/>
              <a:buChar char="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SzPct val="65000"/>
              <a:buFont typeface="Wingdings" charset="2"/>
              <a:buChar char="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360"/>
              </a:spcBef>
              <a:buClr>
                <a:srgbClr val="9999CC"/>
              </a:buClr>
              <a:buSzPct val="70000"/>
              <a:buFont typeface="Wingdings" charset="2"/>
              <a:buChar char="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360"/>
              </a:spcBef>
              <a:buClr>
                <a:srgbClr val="00007D"/>
              </a:buClr>
              <a:buFont typeface="Wingdings" charset="2"/>
              <a:buChar char="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56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79"/>
              </a:spcBef>
              <a:buClr>
                <a:srgbClr val="9999CC"/>
              </a:buClr>
              <a:buSzPct val="80000"/>
              <a:buFont typeface="Wingdings" charset="2"/>
              <a:buChar char="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SzPct val="65000"/>
              <a:buFont typeface="Wingdings" charset="2"/>
              <a:buChar char="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60"/>
              </a:spcBef>
              <a:buClr>
                <a:srgbClr val="9999CC"/>
              </a:buClr>
              <a:buSzPct val="70000"/>
              <a:buFont typeface="Wingdings" charset="2"/>
              <a:buChar char="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60"/>
              </a:spcBef>
              <a:buClr>
                <a:srgbClr val="00007D"/>
              </a:buClr>
              <a:buFont typeface="Wingdings" charset="2"/>
              <a:buChar char="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4648320" y="1981080"/>
            <a:ext cx="4035960" cy="3883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56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479"/>
              </a:spcBef>
              <a:buClr>
                <a:srgbClr val="9999CC"/>
              </a:buClr>
              <a:buSzPct val="80000"/>
              <a:buFont typeface="Wingdings" charset="2"/>
              <a:buChar char="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SzPct val="65000"/>
              <a:buFont typeface="Wingdings" charset="2"/>
              <a:buChar char="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360"/>
              </a:spcBef>
              <a:buClr>
                <a:srgbClr val="9999CC"/>
              </a:buClr>
              <a:buSzPct val="70000"/>
              <a:buFont typeface="Wingdings" charset="2"/>
              <a:buChar char="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360"/>
              </a:spcBef>
              <a:buClr>
                <a:srgbClr val="00007D"/>
              </a:buClr>
              <a:buFont typeface="Wingdings" charset="2"/>
              <a:buChar char="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56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79"/>
              </a:spcBef>
              <a:buClr>
                <a:srgbClr val="9999CC"/>
              </a:buClr>
              <a:buSzPct val="80000"/>
              <a:buFont typeface="Wingdings" charset="2"/>
              <a:buChar char="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SzPct val="65000"/>
              <a:buFont typeface="Wingdings" charset="2"/>
              <a:buChar char="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60"/>
              </a:spcBef>
              <a:buClr>
                <a:srgbClr val="9999CC"/>
              </a:buClr>
              <a:buSzPct val="70000"/>
              <a:buFont typeface="Wingdings" charset="2"/>
              <a:buChar char="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60"/>
              </a:spcBef>
              <a:buClr>
                <a:srgbClr val="00007D"/>
              </a:buClr>
              <a:buFont typeface="Wingdings" charset="2"/>
              <a:buChar char="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 type="ftr" idx="43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8" name="PlaceHolder 5"/>
          <p:cNvSpPr>
            <a:spLocks noGrp="1"/>
          </p:cNvSpPr>
          <p:nvPr>
            <p:ph type="sldNum" idx="44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690EC55-B849-4D8B-9205-D0DD5181CCED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" name="PlaceHolder 6"/>
          <p:cNvSpPr>
            <a:spLocks noGrp="1"/>
          </p:cNvSpPr>
          <p:nvPr>
            <p:ph type="dt" idx="45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241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42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43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4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5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6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7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48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9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7080" cy="1369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ftr" idx="46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sldNum" idx="47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1FB8E7A-CE46-4BD4-807A-F64B12ED9753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 type="dt" idx="48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255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56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57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8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9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0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1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62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3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4" name="PlaceHolder 1"/>
          <p:cNvSpPr>
            <a:spLocks noGrp="1"/>
          </p:cNvSpPr>
          <p:nvPr>
            <p:ph type="ftr" idx="49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sldNum" idx="50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B505911-6259-44C2-B65A-3A13AB12F5BF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dt" idx="51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6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7080" cy="3975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270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71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72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3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4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5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6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77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8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5640" cy="1159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2000" b="1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20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09120" cy="5850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tabLst>
                <a:tab pos="0" algn="l"/>
              </a:tabLst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  <a:tabLst>
                <a:tab pos="0" algn="l"/>
              </a:tabLst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  <a:tabLst>
                <a:tab pos="0" algn="l"/>
              </a:tabLst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  <a:tabLst>
                <a:tab pos="0" algn="l"/>
              </a:tabLst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  <a:tabLst>
                <a:tab pos="0" algn="l"/>
              </a:tabLst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  <a:tabLst>
                <a:tab pos="0" algn="l"/>
              </a:tabLst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  <a:tabLst>
                <a:tab pos="0" algn="l"/>
              </a:tabLst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81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5640" cy="4688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82" name="PlaceHolder 4"/>
          <p:cNvSpPr>
            <a:spLocks noGrp="1"/>
          </p:cNvSpPr>
          <p:nvPr>
            <p:ph type="ftr" idx="52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3" name="PlaceHolder 5"/>
          <p:cNvSpPr>
            <a:spLocks noGrp="1"/>
          </p:cNvSpPr>
          <p:nvPr>
            <p:ph type="sldNum" idx="53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403CD15-1010-4A57-A2FB-65F9DD539956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" name="PlaceHolder 6"/>
          <p:cNvSpPr>
            <a:spLocks noGrp="1"/>
          </p:cNvSpPr>
          <p:nvPr>
            <p:ph type="dt" idx="54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286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87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88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9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0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1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2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293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4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3880" cy="564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2000" b="1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20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3880" cy="411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lnSpc>
                <a:spcPct val="100000"/>
              </a:lnSpc>
              <a:spcBef>
                <a:spcPts val="281"/>
              </a:spcBef>
              <a:buClr>
                <a:srgbClr val="00007D"/>
              </a:buClr>
              <a:buSzPct val="75000"/>
              <a:buFont typeface="Wingdings" charset="2"/>
              <a:buChar char=""/>
              <a:tabLst>
                <a:tab pos="0" algn="l"/>
              </a:tabLst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281"/>
              </a:spcBef>
              <a:buClr>
                <a:srgbClr val="00007D"/>
              </a:buClr>
              <a:buSzPct val="75000"/>
              <a:buFont typeface="Wingdings" charset="2"/>
              <a:buChar char=""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lvl="1" indent="-324000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lvl="2" indent="-288000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lvl="3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lvl="4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286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7432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3880" cy="802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 type="ftr" idx="55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9" name="PlaceHolder 5"/>
          <p:cNvSpPr>
            <a:spLocks noGrp="1"/>
          </p:cNvSpPr>
          <p:nvPr>
            <p:ph type="sldNum" idx="56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E7032A8-4BDF-4689-B5DE-7D10982C43DB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" name="PlaceHolder 6"/>
          <p:cNvSpPr>
            <a:spLocks noGrp="1"/>
          </p:cNvSpPr>
          <p:nvPr>
            <p:ph type="dt" idx="57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3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34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5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6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41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3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ftr" idx="4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sldNum" idx="5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3F931A9-CA6D-407F-94F7-6078A8BF08BC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dt" idx="6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302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03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04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5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6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7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8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09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0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7080" cy="1369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457200" y="1981080"/>
            <a:ext cx="8227080" cy="3883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 vert="eaVer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ftr" idx="58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sldNum" idx="59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72CEFAE-EC84-44FD-A3A9-EAB3135680A3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" name="PlaceHolder 5"/>
          <p:cNvSpPr>
            <a:spLocks noGrp="1"/>
          </p:cNvSpPr>
          <p:nvPr>
            <p:ph type="dt" idx="60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317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18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19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0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1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2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3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24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5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48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vert="eaVer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457200" y="457200"/>
            <a:ext cx="601740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 vert="eaVer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9999CC"/>
              </a:buClr>
              <a:buSzPct val="80000"/>
              <a:buFont typeface="Wingdings" charset="2"/>
              <a:buChar char="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007D"/>
              </a:buClr>
              <a:buSzPct val="65000"/>
              <a:buFont typeface="Wingdings" charset="2"/>
              <a:buChar char="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9999CC"/>
              </a:buClr>
              <a:buSzPct val="70000"/>
              <a:buFont typeface="Wingdings" charset="2"/>
              <a:buChar char="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007D"/>
              </a:buClr>
              <a:buFont typeface="Wingdings" charset="2"/>
              <a:buChar char="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ftr" idx="61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sldNum" idx="62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74B5BE2-FF9B-4745-89DB-A06F3B837EFC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0" name="PlaceHolder 5"/>
          <p:cNvSpPr>
            <a:spLocks noGrp="1"/>
          </p:cNvSpPr>
          <p:nvPr>
            <p:ph type="dt" idx="63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ъект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332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33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34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5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6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7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8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339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0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41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 type="ftr" idx="64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 type="sldNum" idx="65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B949C34-F8FD-4AE4-80F3-0C04D2560BEC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" name="PlaceHolder 4"/>
          <p:cNvSpPr>
            <a:spLocks noGrp="1"/>
          </p:cNvSpPr>
          <p:nvPr>
            <p:ph type="dt" idx="66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5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лави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67"/>
          </p:nvPr>
        </p:nvSpPr>
        <p:spPr/>
        <p:txBody>
          <a:bodyPr/>
          <a:p>
            <a:fld id="{EB6DFA13-2C97-4E28-B067-CBD6B9E094B9}" type="slidenum">
              <a:t>&lt;#&gt;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6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49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50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51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56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8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ftr" idx="7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sldNum" idx="8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8BAC19F-757A-40B2-809E-C917B00B6D25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dt" idx="9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2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64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65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66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7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8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9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0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71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2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3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ftr" idx="10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sldNum" idx="11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9A11C40-7A21-41C8-9510-2C7CE13C58AF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dt" idx="12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79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80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81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2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86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8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ftr" idx="13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sldNum" idx="14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0169839-B2A4-4B3A-B6C9-E9DA4E746753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dt" idx="15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94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95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96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01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03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ftr" idx="16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sldNum" idx="17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268209-D67A-4467-8D20-75A889E615D7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dt" idx="18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5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109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10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11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4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5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16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7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18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ftr" idx="19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sldNum" idx="20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587A069-4333-4E5A-8514-3A19B3D4ECA8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dt" idx="21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6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124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25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26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7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8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9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0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31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2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33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ftr" idx="22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sldNum" idx="23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CEA6BC0-656F-41F6-8D7A-FF208ACF8B65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dt" idx="24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7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139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40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41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2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3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5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46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7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48" name="PlaceHolder 1"/>
          <p:cNvSpPr>
            <a:spLocks noGrp="1"/>
          </p:cNvSpPr>
          <p:nvPr>
            <p:ph type="body"/>
          </p:nvPr>
        </p:nvSpPr>
        <p:spPr>
          <a:xfrm>
            <a:off x="457200" y="457200"/>
            <a:ext cx="8227080" cy="540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marL="4572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marL="9144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marL="13716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marL="1828800"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Образец текста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4572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9144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3716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Четвертый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828800"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ftr" idx="25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sldNum" idx="26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D9DEF4E-29CC-40A5-9DAD-D74791BA1F6F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dt" idx="27"/>
          </p:nvPr>
        </p:nvSpPr>
        <p:spPr>
          <a:xfrm>
            <a:off x="457200" y="6245280"/>
            <a:ext cx="2131200" cy="473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2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708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0" y="0"/>
            <a:ext cx="9141480" cy="543600"/>
            <a:chOff x="0" y="0"/>
            <a:chExt cx="9141480" cy="543600"/>
          </a:xfrm>
        </p:grpSpPr>
        <p:sp>
          <p:nvSpPr>
            <p:cNvPr id="3" name="Rectangle 5"/>
            <p:cNvSpPr/>
            <p:nvPr/>
          </p:nvSpPr>
          <p:spPr>
            <a:xfrm>
              <a:off x="0" y="0"/>
              <a:ext cx="283320" cy="53100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4" name="Rectangle 6"/>
            <p:cNvSpPr/>
            <p:nvPr/>
          </p:nvSpPr>
          <p:spPr>
            <a:xfrm>
              <a:off x="412920" y="135000"/>
              <a:ext cx="8728560" cy="272160"/>
            </a:xfrm>
            <a:prstGeom prst="rect">
              <a:avLst/>
            </a:prstGeom>
            <a:gradFill rotWithShape="0">
              <a:gsLst>
                <a:gs pos="0">
                  <a:srgbClr val="00007D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5" name="Rectangle 7"/>
            <p:cNvSpPr/>
            <p:nvPr/>
          </p:nvSpPr>
          <p:spPr>
            <a:xfrm>
              <a:off x="409680" y="135000"/>
              <a:ext cx="135720" cy="13860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" name="Rectangle 8"/>
            <p:cNvSpPr/>
            <p:nvPr/>
          </p:nvSpPr>
          <p:spPr>
            <a:xfrm>
              <a:off x="547560" y="0"/>
              <a:ext cx="13716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547560" y="135000"/>
              <a:ext cx="137160" cy="13860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760" tIns="45000" rIns="687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" name="Rectangle 10"/>
            <p:cNvSpPr/>
            <p:nvPr/>
          </p:nvSpPr>
          <p:spPr>
            <a:xfrm>
              <a:off x="274680" y="274680"/>
              <a:ext cx="133920" cy="135720"/>
            </a:xfrm>
            <a:prstGeom prst="rect">
              <a:avLst/>
            </a:prstGeom>
            <a:solidFill>
              <a:schemeClr val="folHlink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hlink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" name="Rectangle 11"/>
            <p:cNvSpPr/>
            <p:nvPr/>
          </p:nvSpPr>
          <p:spPr>
            <a:xfrm>
              <a:off x="131760" y="136440"/>
              <a:ext cx="138600" cy="13572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9480" tIns="45000" rIns="6948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0" name="Rectangle 12"/>
            <p:cNvSpPr/>
            <p:nvPr/>
          </p:nvSpPr>
          <p:spPr>
            <a:xfrm>
              <a:off x="409680" y="271440"/>
              <a:ext cx="135720" cy="1357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040" tIns="45000" rIns="6804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" name="Rectangle 13"/>
            <p:cNvSpPr/>
            <p:nvPr/>
          </p:nvSpPr>
          <p:spPr>
            <a:xfrm>
              <a:off x="274680" y="409680"/>
              <a:ext cx="133920" cy="13392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6960" tIns="45000" rIns="66960" bIns="45000" anchor="t">
              <a:noAutofit/>
            </a:bodyPr>
            <a:p>
              <a:endParaRPr lang="ru-RU" sz="1800" b="0" u="none" strike="noStrike">
                <a:solidFill>
                  <a:schemeClr val="accent2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2" name="Group 2"/>
          <p:cNvGrpSpPr/>
          <p:nvPr/>
        </p:nvGrpSpPr>
        <p:grpSpPr>
          <a:xfrm>
            <a:off x="0" y="0"/>
            <a:ext cx="9141480" cy="6855480"/>
            <a:chOff x="0" y="0"/>
            <a:chExt cx="9141480" cy="6855480"/>
          </a:xfrm>
        </p:grpSpPr>
        <p:sp>
          <p:nvSpPr>
            <p:cNvPr id="13" name="Rectangle 3"/>
            <p:cNvSpPr/>
            <p:nvPr/>
          </p:nvSpPr>
          <p:spPr>
            <a:xfrm>
              <a:off x="0" y="0"/>
              <a:ext cx="3502800" cy="6855480"/>
            </a:xfrm>
            <a:prstGeom prst="rect">
              <a:avLst/>
            </a:prstGeom>
            <a:gradFill rotWithShape="0">
              <a:gsLst>
                <a:gs pos="0">
                  <a:srgbClr val="CCCCE6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ctr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sp>
          <p:nvSpPr>
            <p:cNvPr id="14" name="Rectangle 4"/>
            <p:cNvSpPr/>
            <p:nvPr/>
          </p:nvSpPr>
          <p:spPr>
            <a:xfrm>
              <a:off x="1716120" y="1690560"/>
              <a:ext cx="7425360" cy="253116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endParaRPr lang="ru-RU" sz="2400" b="0" u="none" strike="noStrike">
                <a:solidFill>
                  <a:schemeClr val="dk1"/>
                </a:solidFill>
                <a:effectLst/>
                <a:uFillTx/>
                <a:latin typeface="Times New Roman"/>
              </a:endParaRPr>
            </a:p>
          </p:txBody>
        </p:sp>
        <p:grpSp>
          <p:nvGrpSpPr>
            <p:cNvPr id="15" name="Group 5"/>
            <p:cNvGrpSpPr/>
            <p:nvPr/>
          </p:nvGrpSpPr>
          <p:grpSpPr>
            <a:xfrm>
              <a:off x="0" y="1066680"/>
              <a:ext cx="2864520" cy="3155400"/>
              <a:chOff x="0" y="1066680"/>
              <a:chExt cx="2864520" cy="3155400"/>
            </a:xfrm>
          </p:grpSpPr>
          <p:sp>
            <p:nvSpPr>
              <p:cNvPr id="16" name="Rectangle 6"/>
              <p:cNvSpPr/>
              <p:nvPr/>
            </p:nvSpPr>
            <p:spPr>
              <a:xfrm>
                <a:off x="573120" y="3583080"/>
                <a:ext cx="573840" cy="639000"/>
              </a:xfrm>
              <a:prstGeom prst="rect">
                <a:avLst/>
              </a:prstGeom>
              <a:solidFill>
                <a:schemeClr val="accen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  <p:sp>
            <p:nvSpPr>
              <p:cNvPr id="17" name="Rectangle 7"/>
              <p:cNvSpPr/>
              <p:nvPr/>
            </p:nvSpPr>
            <p:spPr>
              <a:xfrm>
                <a:off x="1716120" y="1690560"/>
                <a:ext cx="572040" cy="640440"/>
              </a:xfrm>
              <a:prstGeom prst="rect">
                <a:avLst/>
              </a:prstGeom>
              <a:solidFill>
                <a:schemeClr val="folHlink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  <p:sp>
            <p:nvSpPr>
              <p:cNvPr id="18" name="Rectangle 8"/>
              <p:cNvSpPr/>
              <p:nvPr/>
            </p:nvSpPr>
            <p:spPr>
              <a:xfrm>
                <a:off x="2281320" y="1066680"/>
                <a:ext cx="583200" cy="632520"/>
              </a:xfrm>
              <a:prstGeom prst="rect">
                <a:avLst/>
              </a:prstGeom>
              <a:solidFill>
                <a:schemeClr val="folHlink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  <p:sp>
            <p:nvSpPr>
              <p:cNvPr id="19" name="Rectangle 9"/>
              <p:cNvSpPr/>
              <p:nvPr/>
            </p:nvSpPr>
            <p:spPr>
              <a:xfrm>
                <a:off x="1141560" y="3583080"/>
                <a:ext cx="581760" cy="639000"/>
              </a:xfrm>
              <a:prstGeom prst="rect">
                <a:avLst/>
              </a:prstGeom>
              <a:solidFill>
                <a:schemeClr val="bg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  <p:sp>
            <p:nvSpPr>
              <p:cNvPr id="20" name="Rectangle 10"/>
              <p:cNvSpPr/>
              <p:nvPr/>
            </p:nvSpPr>
            <p:spPr>
              <a:xfrm>
                <a:off x="2281320" y="1690560"/>
                <a:ext cx="583200" cy="640440"/>
              </a:xfrm>
              <a:prstGeom prst="rect">
                <a:avLst/>
              </a:prstGeom>
              <a:solidFill>
                <a:schemeClr val="accen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  <p:sp>
            <p:nvSpPr>
              <p:cNvPr id="21" name="Rectangle 11"/>
              <p:cNvSpPr/>
              <p:nvPr/>
            </p:nvSpPr>
            <p:spPr>
              <a:xfrm>
                <a:off x="1141560" y="2324160"/>
                <a:ext cx="581760" cy="630720"/>
              </a:xfrm>
              <a:prstGeom prst="rect">
                <a:avLst/>
              </a:prstGeom>
              <a:solidFill>
                <a:schemeClr val="folHlink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  <p:sp>
            <p:nvSpPr>
              <p:cNvPr id="22" name="Rectangle 12"/>
              <p:cNvSpPr/>
              <p:nvPr/>
            </p:nvSpPr>
            <p:spPr>
              <a:xfrm>
                <a:off x="0" y="2324160"/>
                <a:ext cx="579960" cy="630720"/>
              </a:xfrm>
              <a:prstGeom prst="rect">
                <a:avLst/>
              </a:prstGeom>
              <a:solidFill>
                <a:schemeClr val="bg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  <p:sp>
            <p:nvSpPr>
              <p:cNvPr id="23" name="Rectangle 13"/>
              <p:cNvSpPr/>
              <p:nvPr/>
            </p:nvSpPr>
            <p:spPr>
              <a:xfrm>
                <a:off x="1716120" y="2324160"/>
                <a:ext cx="572040" cy="630720"/>
              </a:xfrm>
              <a:prstGeom prst="rect">
                <a:avLst/>
              </a:prstGeom>
              <a:solidFill>
                <a:schemeClr val="accen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  <p:sp>
            <p:nvSpPr>
              <p:cNvPr id="24" name="Rectangle 14"/>
              <p:cNvSpPr/>
              <p:nvPr/>
            </p:nvSpPr>
            <p:spPr>
              <a:xfrm>
                <a:off x="573120" y="2948040"/>
                <a:ext cx="573840" cy="641880"/>
              </a:xfrm>
              <a:prstGeom prst="rect">
                <a:avLst/>
              </a:prstGeom>
              <a:solidFill>
                <a:schemeClr val="folHlink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  <p:sp>
            <p:nvSpPr>
              <p:cNvPr id="25" name="Rectangle 15"/>
              <p:cNvSpPr/>
              <p:nvPr/>
            </p:nvSpPr>
            <p:spPr>
              <a:xfrm>
                <a:off x="1141560" y="2948040"/>
                <a:ext cx="581760" cy="641880"/>
              </a:xfrm>
              <a:prstGeom prst="rect">
                <a:avLst/>
              </a:prstGeom>
              <a:solidFill>
                <a:schemeClr val="accen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ru-RU" sz="2400" b="0" u="none" strike="noStrike">
                  <a:solidFill>
                    <a:schemeClr val="dk1"/>
                  </a:solidFill>
                  <a:effectLst/>
                  <a:uFillTx/>
                  <a:latin typeface="Times New Roman"/>
                </a:endParaRPr>
              </a:p>
            </p:txBody>
          </p:sp>
        </p:grpSp>
      </p:grpSp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82800"/>
            <a:ext cx="8227080" cy="1524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tIns="0" rIns="0" bIns="0" anchor="ctr">
            <a:spAutoFit/>
          </a:bodyPr>
          <a:lstStyle>
            <a:lvl1pPr indent="0" algn="l">
              <a:buNone/>
              <a:tabLst>
                <a:tab pos="0" algn="l"/>
              </a:tabLst>
              <a:defRPr lang="ru-RU" sz="50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  <a:tabLst>
                <a:tab pos="0" algn="l"/>
              </a:tabLst>
            </a:pPr>
            <a:r>
              <a:rPr lang="ru-RU" sz="5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lang="ru-RU" sz="5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ftr" idx="1"/>
          </p:nvPr>
        </p:nvSpPr>
        <p:spPr>
          <a:xfrm>
            <a:off x="3124080" y="6248520"/>
            <a:ext cx="289296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sldNum" idx="2"/>
          </p:nvPr>
        </p:nvSpPr>
        <p:spPr>
          <a:xfrm>
            <a:off x="655308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D39AC80-5904-4A66-9E80-20EA1AD59EB8}" type="slidenum">
              <a:rPr lang="ru-RU" sz="1200" b="0" u="none" strike="noStrike">
                <a:solidFill>
                  <a:schemeClr val="dk1"/>
                </a:solidFill>
                <a:effectLst/>
                <a:uFillTx/>
                <a:latin typeface="Arial Black"/>
              </a:rPr>
              <a:t>&lt;номер&gt;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3"/>
          </p:nvPr>
        </p:nvSpPr>
        <p:spPr>
          <a:xfrm>
            <a:off x="457200" y="6248520"/>
            <a:ext cx="2131200" cy="454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def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lang="ru-RU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lang="ru-RU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lang="ru-RU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"/>
          <p:cNvSpPr/>
          <p:nvPr/>
        </p:nvSpPr>
        <p:spPr>
          <a:xfrm>
            <a:off x="3124080" y="6356520"/>
            <a:ext cx="28954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PlaceHolder 1"/>
          <p:cNvSpPr>
            <a:spLocks noGrp="1"/>
          </p:cNvSpPr>
          <p:nvPr>
            <p:ph type="sldNum" idx="67"/>
          </p:nvPr>
        </p:nvSpPr>
        <p:spPr>
          <a:xfrm>
            <a:off x="6552720" y="6356160"/>
            <a:ext cx="2085840" cy="31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D1E4232-3B7D-4CFA-B942-E53981064E71}" type="slidenum">
              <a:rPr lang="ru-RU" sz="1200" b="0" u="none" strike="noStrik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&lt;номер&gt;</a:t>
            </a:fld>
            <a:endParaRPr lang="ru-RU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dt" idx="68"/>
          </p:nvPr>
        </p:nvSpPr>
        <p:spPr>
          <a:xfrm>
            <a:off x="457200" y="6356160"/>
            <a:ext cx="2085480" cy="31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buNone/>
              <a:defRPr lang="ru-RU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ru-RU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97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lnSpc>
                <a:spcPct val="97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marL="343080" indent="-343080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Font typeface="Wingdings" charset="2"/>
              <a:buChar char=""/>
              <a:tabLst>
                <a:tab pos="0" algn="l"/>
              </a:tabLst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75000"/>
              <a:buFont typeface="Symbol" charset="2"/>
              <a:buChar char="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75000"/>
              <a:buFont typeface="Symbol" charset="2"/>
              <a:buChar char="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Font typeface="Wingdings" charset="2"/>
              <a:buChar char=""/>
              <a:tabLst>
                <a:tab pos="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64000" lvl="1" indent="-324000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75000"/>
              <a:buFont typeface="Symbol" charset="2"/>
              <a:buChar char="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96000" lvl="2" indent="-288000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28000" lvl="3" indent="-216000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75000"/>
              <a:buFont typeface="Symbol" charset="2"/>
              <a:buChar char="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60000" lvl="4" indent="-216000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592000" lvl="5" indent="-216000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024000" lvl="6" indent="-216000" algn="l">
              <a:lnSpc>
                <a:spcPct val="97000"/>
              </a:lnSpc>
              <a:spcAft>
                <a:spcPts val="1426"/>
              </a:spcAft>
              <a:buClr>
                <a:srgbClr val="FFFFFF"/>
              </a:buClr>
              <a:buSzPct val="45000"/>
              <a:buFont typeface="Wingdings" charset="2"/>
              <a:buChar char=""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png"/><Relationship Id="rId3" Type="http://schemas.openxmlformats.org/officeDocument/2006/relationships/image" Target="../media/image28.jpeg"/><Relationship Id="rId4" Type="http://schemas.openxmlformats.org/officeDocument/2006/relationships/slideLayout" Target="../slideLayouts/slideLayout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image" Target="../media/image31.jpeg"/><Relationship Id="rId4" Type="http://schemas.openxmlformats.org/officeDocument/2006/relationships/image" Target="../media/image32.png"/><Relationship Id="rId5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1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1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slideLayout" Target="../slideLayouts/slideLayout1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1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1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1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slideLayout" Target="../slideLayouts/slideLayout1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9.png"/><Relationship Id="rId3" Type="http://schemas.openxmlformats.org/officeDocument/2006/relationships/image" Target="../media/image9.png"/><Relationship Id="rId4" Type="http://schemas.openxmlformats.org/officeDocument/2006/relationships/image" Target="../media/image9.png"/><Relationship Id="rId5" Type="http://schemas.openxmlformats.org/officeDocument/2006/relationships/image" Target="../media/image9.png"/><Relationship Id="rId6" Type="http://schemas.openxmlformats.org/officeDocument/2006/relationships/image" Target="../media/image9.png"/><Relationship Id="rId7" Type="http://schemas.openxmlformats.org/officeDocument/2006/relationships/image" Target="../media/image9.png"/><Relationship Id="rId8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1980000" y="1620000"/>
            <a:ext cx="7161840" cy="2697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600" b="1" i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ПЕДАГОГИЧЕСКИЕ ЧТЕНИЯ КАК ЭФФЕКТИВНАЯ ФОРМА ПОВЫШЕНИЯ ПРОФЕССИОНАЛЬНОЙ КОМПЕТЕНТНОСТИ ПРЕПОДАВАТЕЛЕЙ ДШИ</a:t>
            </a:r>
            <a:br>
              <a:rPr sz="2600"/>
            </a:br>
            <a:r>
              <a:rPr lang="ru-RU" sz="2600" b="1" i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(ИЗ ОПЫТА РАБОТЫ)</a:t>
            </a:r>
            <a:endParaRPr lang="ru-RU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subTitle"/>
          </p:nvPr>
        </p:nvSpPr>
        <p:spPr>
          <a:xfrm>
            <a:off x="4780440" y="4987080"/>
            <a:ext cx="4037400" cy="1310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 anchorCtr="1">
            <a:noAutofit/>
          </a:bodyPr>
          <a:p>
            <a:pPr indent="0" algn="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i="1" u="none" strike="noStrike">
                <a:solidFill>
                  <a:schemeClr val="dk1"/>
                </a:solidFill>
                <a:effectLst/>
                <a:uFillTx/>
                <a:latin typeface="Georgia"/>
              </a:rPr>
              <a:t>Колесникова Л.В.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i="1" u="none" strike="noStrike">
                <a:solidFill>
                  <a:schemeClr val="dk1"/>
                </a:solidFill>
                <a:effectLst/>
                <a:uFillTx/>
                <a:latin typeface="Georgia"/>
              </a:rPr>
              <a:t>Обухова Е.П.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9" name="Picture 5" descr="C:\Users\Metodist\Desktop\gerbtspu180x123.png"/>
          <p:cNvPicPr/>
          <p:nvPr/>
        </p:nvPicPr>
        <p:blipFill>
          <a:blip r:embed="rId1"/>
          <a:stretch/>
        </p:blipFill>
        <p:spPr>
          <a:xfrm>
            <a:off x="179280" y="260280"/>
            <a:ext cx="1712160" cy="1168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0" name="Рисунок 5" descr="aIXe8X05qfw.jpg"/>
          <p:cNvPicPr/>
          <p:nvPr/>
        </p:nvPicPr>
        <p:blipFill>
          <a:blip r:embed="rId2"/>
          <a:stretch/>
        </p:blipFill>
        <p:spPr>
          <a:xfrm>
            <a:off x="108000" y="115920"/>
            <a:ext cx="2732760" cy="1797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ext Box 1"/>
          <p:cNvSpPr/>
          <p:nvPr/>
        </p:nvSpPr>
        <p:spPr>
          <a:xfrm>
            <a:off x="611280" y="1413000"/>
            <a:ext cx="83509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PlaceHolder 1"/>
          <p:cNvSpPr>
            <a:spLocks noGrp="1"/>
          </p:cNvSpPr>
          <p:nvPr>
            <p:ph/>
          </p:nvPr>
        </p:nvSpPr>
        <p:spPr>
          <a:xfrm>
            <a:off x="504720" y="414720"/>
            <a:ext cx="8493120" cy="579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-343080" algn="ctr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Формы представления опыта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15" name=""/>
          <p:cNvSpPr/>
          <p:nvPr/>
        </p:nvSpPr>
        <p:spPr>
          <a:xfrm>
            <a:off x="2037240" y="1329120"/>
            <a:ext cx="4080600" cy="3661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85BA54"/>
              </a:gs>
              <a:gs pos="100000">
                <a:srgbClr val="E4EFD9"/>
              </a:gs>
            </a:gsLst>
            <a:lin ang="10800000"/>
          </a:gradFill>
          <a:ln cap="sq" w="12600">
            <a:solidFill>
              <a:srgbClr val="FFFFFF"/>
            </a:solidFill>
            <a:miter/>
          </a:ln>
          <a:effectLst>
            <a:outerShdw dir="2381944" dist="99192" rotWithShape="0">
              <a:srgbClr val="333333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93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u="none" strike="noStrike">
                <a:solidFill>
                  <a:srgbClr val="461900"/>
                </a:solidFill>
                <a:effectLst/>
                <a:uFillTx/>
                <a:latin typeface="Arial"/>
                <a:ea typeface="Noto Sans CJK SC Regular"/>
              </a:rPr>
              <a:t>Доклад, сообщение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6" name=""/>
          <p:cNvSpPr/>
          <p:nvPr/>
        </p:nvSpPr>
        <p:spPr>
          <a:xfrm>
            <a:off x="3150360" y="1930320"/>
            <a:ext cx="4047480" cy="3661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E8848"/>
              </a:gs>
              <a:gs pos="100000">
                <a:srgbClr val="F7E4D7"/>
              </a:gs>
            </a:gsLst>
            <a:lin ang="10800000"/>
          </a:gradFill>
          <a:ln cap="sq" w="12600">
            <a:solidFill>
              <a:srgbClr val="FFFFFF"/>
            </a:solidFill>
            <a:miter/>
          </a:ln>
          <a:effectLst>
            <a:outerShdw dir="2381944" dist="99192" rotWithShape="0">
              <a:srgbClr val="333333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93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u="none" strike="noStrike">
                <a:solidFill>
                  <a:srgbClr val="461900"/>
                </a:solidFill>
                <a:effectLst/>
                <a:uFillTx/>
                <a:latin typeface="Arial"/>
                <a:ea typeface="Noto Sans CJK SC Regular"/>
              </a:rPr>
              <a:t>Презентация учебного пособия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"/>
          <p:cNvSpPr/>
          <p:nvPr/>
        </p:nvSpPr>
        <p:spPr>
          <a:xfrm>
            <a:off x="3948120" y="2724480"/>
            <a:ext cx="4671360" cy="3661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5086C2"/>
              </a:gs>
              <a:gs pos="100000">
                <a:srgbClr val="D9E4F1"/>
              </a:gs>
            </a:gsLst>
            <a:lin ang="10800000"/>
          </a:gradFill>
          <a:ln cap="sq" w="12600">
            <a:solidFill>
              <a:srgbClr val="FFFFFF"/>
            </a:solidFill>
            <a:miter/>
          </a:ln>
          <a:effectLst>
            <a:outerShdw dir="2381944" dist="99192" rotWithShape="0">
              <a:srgbClr val="333333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93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u="none" strike="noStrike">
                <a:solidFill>
                  <a:srgbClr val="461900"/>
                </a:solidFill>
                <a:effectLst/>
                <a:uFillTx/>
                <a:latin typeface="Arial"/>
                <a:ea typeface="Noto Sans CJK SC Regular"/>
              </a:rPr>
              <a:t>Инновационное содержание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"/>
          <p:cNvSpPr/>
          <p:nvPr/>
        </p:nvSpPr>
        <p:spPr>
          <a:xfrm>
            <a:off x="4000680" y="3526200"/>
            <a:ext cx="4618800" cy="3661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0B5C4"/>
              </a:gs>
              <a:gs pos="100000">
                <a:srgbClr val="E9EEF1"/>
              </a:gs>
            </a:gsLst>
            <a:lin ang="10800000"/>
          </a:gradFill>
          <a:ln cap="sq" w="12600">
            <a:solidFill>
              <a:srgbClr val="FFFFFF"/>
            </a:solidFill>
            <a:miter/>
          </a:ln>
          <a:effectLst>
            <a:outerShdw dir="2381944" dist="99192" rotWithShape="0">
              <a:srgbClr val="333333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93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u="none" strike="noStrike">
                <a:solidFill>
                  <a:srgbClr val="461900"/>
                </a:solidFill>
                <a:effectLst/>
                <a:uFillTx/>
                <a:latin typeface="Arial"/>
                <a:ea typeface="Noto Sans CJK SC Regular"/>
              </a:rPr>
              <a:t>Личные авторские материалы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"/>
          <p:cNvSpPr/>
          <p:nvPr/>
        </p:nvSpPr>
        <p:spPr>
          <a:xfrm>
            <a:off x="3420000" y="4490280"/>
            <a:ext cx="4114080" cy="36756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DFAED"/>
              </a:gs>
              <a:gs pos="100000">
                <a:srgbClr val="8AF3C7"/>
              </a:gs>
            </a:gsLst>
            <a:lin ang="2700000"/>
          </a:gradFill>
          <a:ln cap="sq" w="28440">
            <a:solidFill>
              <a:srgbClr val="45AB7D"/>
            </a:solidFill>
            <a:miter/>
          </a:ln>
          <a:effectLst>
            <a:outerShdw dir="2381944" dist="99192" rotWithShape="0">
              <a:srgbClr val="DDDDDD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93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u="none" strike="noStrike">
                <a:solidFill>
                  <a:srgbClr val="461900"/>
                </a:solidFill>
                <a:effectLst/>
                <a:uFillTx/>
                <a:latin typeface="Arial"/>
                <a:ea typeface="Noto Sans CJK SC Regular"/>
              </a:rPr>
              <a:t>Коллективные разработки</a:t>
            </a:r>
            <a:endParaRPr lang="ru-R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"/>
          <p:cNvSpPr/>
          <p:nvPr/>
        </p:nvSpPr>
        <p:spPr>
          <a:xfrm>
            <a:off x="3240000" y="5391720"/>
            <a:ext cx="3965040" cy="366120"/>
          </a:xfrm>
          <a:prstGeom prst="roundRect">
            <a:avLst>
              <a:gd name="adj" fmla="val 16667"/>
            </a:avLst>
          </a:prstGeom>
          <a:solidFill>
            <a:srgbClr val="A982CA"/>
          </a:solidFill>
          <a:ln cap="sq" w="12600">
            <a:solidFill>
              <a:srgbClr val="FFFFFF"/>
            </a:solidFill>
            <a:miter/>
          </a:ln>
          <a:effectLst>
            <a:outerShdw dir="2381944" dist="99192" rotWithShape="0">
              <a:srgbClr val="333333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93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u="none" strike="noStrike">
                <a:solidFill>
                  <a:srgbClr val="461900"/>
                </a:solidFill>
                <a:effectLst/>
                <a:uFillTx/>
                <a:latin typeface="Arial"/>
                <a:ea typeface="Noto Sans CJK SC Regular"/>
              </a:rPr>
              <a:t>Апробация на практике</a:t>
            </a:r>
            <a:endParaRPr lang="ru-RU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1" name=""/>
          <p:cNvSpPr/>
          <p:nvPr/>
        </p:nvSpPr>
        <p:spPr>
          <a:xfrm>
            <a:off x="2216520" y="6248520"/>
            <a:ext cx="3901320" cy="367920"/>
          </a:xfrm>
          <a:prstGeom prst="roundRect">
            <a:avLst>
              <a:gd name="adj" fmla="val 16667"/>
            </a:avLst>
          </a:prstGeom>
          <a:solidFill>
            <a:srgbClr val="0B3191"/>
          </a:solidFill>
          <a:ln cap="sq" w="12600">
            <a:solidFill>
              <a:srgbClr val="FFFFFF"/>
            </a:solidFill>
            <a:miter/>
          </a:ln>
          <a:effectLst>
            <a:outerShdw dir="2381944" dist="99192" rotWithShape="0">
              <a:srgbClr val="333333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93000"/>
              </a:lnSpc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</a:pPr>
            <a:r>
              <a:rPr lang="ru-RU" sz="2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Noto Sans CJK SC Regular"/>
              </a:rPr>
              <a:t>Положительные результаты</a:t>
            </a:r>
            <a:endParaRPr lang="ru-RU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2" name=""/>
          <p:cNvPicPr/>
          <p:nvPr/>
        </p:nvPicPr>
        <p:blipFill>
          <a:blip r:embed="rId1"/>
          <a:stretch/>
        </p:blipFill>
        <p:spPr>
          <a:xfrm>
            <a:off x="360000" y="1930320"/>
            <a:ext cx="3160080" cy="4098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24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PlaceHolder 1"/>
          <p:cNvSpPr>
            <a:spLocks noGrp="1"/>
          </p:cNvSpPr>
          <p:nvPr>
            <p:ph/>
          </p:nvPr>
        </p:nvSpPr>
        <p:spPr>
          <a:xfrm>
            <a:off x="180000" y="627840"/>
            <a:ext cx="8889480" cy="198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spAutoFit/>
          </a:bodyPr>
          <a:p>
            <a:pPr marL="343080" indent="-343080" algn="just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За последние 5 лет были проведены педагогические чтения, посвященные актуальным проблемам обучения в ДШИ. Расскажем о некоторых из них.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26" name=""/>
          <p:cNvPicPr/>
          <p:nvPr/>
        </p:nvPicPr>
        <p:blipFill>
          <a:blip r:embed="rId1"/>
          <a:stretch/>
        </p:blipFill>
        <p:spPr>
          <a:xfrm>
            <a:off x="1827000" y="2709360"/>
            <a:ext cx="6272280" cy="3589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28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PlaceHolder 1"/>
          <p:cNvSpPr>
            <a:spLocks noGrp="1"/>
          </p:cNvSpPr>
          <p:nvPr>
            <p:ph/>
          </p:nvPr>
        </p:nvSpPr>
        <p:spPr>
          <a:xfrm>
            <a:off x="0" y="447840"/>
            <a:ext cx="8997840" cy="270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-343080" algn="ctr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Июнь 2023 года. Педчтения «Информационно-коммуникационные технологии как необходимое условие деятельности преподавателя в классе фортепиано в МАУДО ДШИ»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30" name=""/>
          <p:cNvPicPr/>
          <p:nvPr/>
        </p:nvPicPr>
        <p:blipFill>
          <a:blip r:embed="rId1"/>
          <a:stretch/>
        </p:blipFill>
        <p:spPr>
          <a:xfrm>
            <a:off x="180000" y="3240000"/>
            <a:ext cx="4671720" cy="29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1" name=""/>
          <p:cNvPicPr/>
          <p:nvPr/>
        </p:nvPicPr>
        <p:blipFill>
          <a:blip r:embed="rId2"/>
          <a:stretch/>
        </p:blipFill>
        <p:spPr>
          <a:xfrm>
            <a:off x="5095080" y="3563640"/>
            <a:ext cx="3902760" cy="2194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33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4" name="PlaceHolder 1"/>
          <p:cNvSpPr>
            <a:spLocks noGrp="1"/>
          </p:cNvSpPr>
          <p:nvPr>
            <p:ph/>
          </p:nvPr>
        </p:nvSpPr>
        <p:spPr>
          <a:xfrm>
            <a:off x="648360" y="447840"/>
            <a:ext cx="8349480" cy="1746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-343080" algn="ctr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Вопросы эффективности дистанционного обучения для повышения мотивации к обучению и профессиональной компетентности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35" name=""/>
          <p:cNvPicPr/>
          <p:nvPr/>
        </p:nvPicPr>
        <p:blipFill>
          <a:blip r:embed="rId1"/>
          <a:stretch/>
        </p:blipFill>
        <p:spPr>
          <a:xfrm>
            <a:off x="180000" y="4320000"/>
            <a:ext cx="2373120" cy="237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6" name=""/>
          <p:cNvPicPr/>
          <p:nvPr/>
        </p:nvPicPr>
        <p:blipFill>
          <a:blip r:embed="rId2"/>
          <a:stretch/>
        </p:blipFill>
        <p:spPr>
          <a:xfrm>
            <a:off x="2266920" y="2466360"/>
            <a:ext cx="4570920" cy="2391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7" name=""/>
          <p:cNvPicPr/>
          <p:nvPr/>
        </p:nvPicPr>
        <p:blipFill>
          <a:blip r:embed="rId3"/>
          <a:stretch/>
        </p:blipFill>
        <p:spPr>
          <a:xfrm>
            <a:off x="6120000" y="4235040"/>
            <a:ext cx="2802960" cy="2242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39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PlaceHolder 1"/>
          <p:cNvSpPr>
            <a:spLocks noGrp="1"/>
          </p:cNvSpPr>
          <p:nvPr>
            <p:ph/>
          </p:nvPr>
        </p:nvSpPr>
        <p:spPr>
          <a:xfrm>
            <a:off x="540000" y="208080"/>
            <a:ext cx="7919640" cy="1546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Ноябрь 2023 года.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007D"/>
              </a:buClr>
              <a:buSzPct val="75000"/>
              <a:buFont typeface="Wingdings" charset="2"/>
              <a:buChar char=""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Семинар по внедрению проектных технологий в учебный процесс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41" name=""/>
          <p:cNvPicPr/>
          <p:nvPr/>
        </p:nvPicPr>
        <p:blipFill>
          <a:blip r:embed="rId1"/>
          <a:stretch/>
        </p:blipFill>
        <p:spPr>
          <a:xfrm>
            <a:off x="5040000" y="1982520"/>
            <a:ext cx="3957120" cy="395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2" name=""/>
          <p:cNvPicPr/>
          <p:nvPr/>
        </p:nvPicPr>
        <p:blipFill>
          <a:blip r:embed="rId2"/>
          <a:stretch/>
        </p:blipFill>
        <p:spPr>
          <a:xfrm>
            <a:off x="-20880" y="2340000"/>
            <a:ext cx="5216040" cy="377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1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44" name="Text Box 2"/>
          <p:cNvSpPr/>
          <p:nvPr/>
        </p:nvSpPr>
        <p:spPr>
          <a:xfrm>
            <a:off x="611280" y="1413000"/>
            <a:ext cx="83509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PlaceHolder 1"/>
          <p:cNvSpPr>
            <a:spLocks noGrp="1"/>
          </p:cNvSpPr>
          <p:nvPr>
            <p:ph/>
          </p:nvPr>
        </p:nvSpPr>
        <p:spPr>
          <a:xfrm>
            <a:off x="1980000" y="88920"/>
            <a:ext cx="5399640" cy="106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Наши достижения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46" name=""/>
          <p:cNvPicPr/>
          <p:nvPr/>
        </p:nvPicPr>
        <p:blipFill>
          <a:blip r:embed="rId1"/>
          <a:stretch/>
        </p:blipFill>
        <p:spPr>
          <a:xfrm>
            <a:off x="56160" y="2878560"/>
            <a:ext cx="4621680" cy="3961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7" name=""/>
          <p:cNvPicPr/>
          <p:nvPr/>
        </p:nvPicPr>
        <p:blipFill>
          <a:blip r:embed="rId2"/>
          <a:stretch/>
        </p:blipFill>
        <p:spPr>
          <a:xfrm>
            <a:off x="3600000" y="1075320"/>
            <a:ext cx="5404680" cy="3604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"/>
          <p:cNvPicPr/>
          <p:nvPr/>
        </p:nvPicPr>
        <p:blipFill>
          <a:blip r:embed="rId1"/>
          <a:stretch/>
        </p:blipFill>
        <p:spPr>
          <a:xfrm>
            <a:off x="3599280" y="3240000"/>
            <a:ext cx="5444640" cy="362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9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50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PlaceHolder 1"/>
          <p:cNvSpPr>
            <a:spLocks noGrp="1"/>
          </p:cNvSpPr>
          <p:nvPr>
            <p:ph/>
          </p:nvPr>
        </p:nvSpPr>
        <p:spPr>
          <a:xfrm>
            <a:off x="46080" y="1077120"/>
            <a:ext cx="8997840" cy="5031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spAutoFit/>
          </a:bodyPr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Зажги свою звезду!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Музыкальные столицы мира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Музыкальные путешествия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Ожившие страницы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Бах улыбается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Истории из «Детских альбомов»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Авторские переложения 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0" algn="l">
              <a:lnSpc>
                <a:spcPct val="100000"/>
              </a:lnSpc>
              <a:spcBef>
                <a:spcPts val="720"/>
              </a:spcBef>
              <a:buNone/>
              <a:tabLst>
                <a:tab pos="0" algn="l"/>
              </a:tabLst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«Играем в четыре руки»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52" name=""/>
          <p:cNvSpPr/>
          <p:nvPr/>
        </p:nvSpPr>
        <p:spPr>
          <a:xfrm>
            <a:off x="540000" y="261000"/>
            <a:ext cx="8459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Проекты отделения фортепиано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Rectangle 2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54" name="Text Box 3"/>
          <p:cNvSpPr/>
          <p:nvPr/>
        </p:nvSpPr>
        <p:spPr>
          <a:xfrm>
            <a:off x="611280" y="1413000"/>
            <a:ext cx="83509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"/>
          <p:cNvSpPr/>
          <p:nvPr/>
        </p:nvSpPr>
        <p:spPr>
          <a:xfrm>
            <a:off x="540000" y="261000"/>
            <a:ext cx="8459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Проекты отделения фортепиано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6" name=""/>
          <p:cNvPicPr/>
          <p:nvPr/>
        </p:nvPicPr>
        <p:blipFill>
          <a:blip r:embed="rId1"/>
          <a:stretch/>
        </p:blipFill>
        <p:spPr>
          <a:xfrm>
            <a:off x="4680000" y="964440"/>
            <a:ext cx="3951000" cy="2635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7" name=""/>
          <p:cNvPicPr/>
          <p:nvPr/>
        </p:nvPicPr>
        <p:blipFill>
          <a:blip r:embed="rId2"/>
          <a:stretch/>
        </p:blipFill>
        <p:spPr>
          <a:xfrm>
            <a:off x="180000" y="900000"/>
            <a:ext cx="3266280" cy="3218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8" name=""/>
          <p:cNvPicPr/>
          <p:nvPr/>
        </p:nvPicPr>
        <p:blipFill>
          <a:blip r:embed="rId3"/>
          <a:stretch/>
        </p:blipFill>
        <p:spPr>
          <a:xfrm>
            <a:off x="3060000" y="3780000"/>
            <a:ext cx="5150160" cy="281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Rectangle 3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60" name="Text Box 4"/>
          <p:cNvSpPr/>
          <p:nvPr/>
        </p:nvSpPr>
        <p:spPr>
          <a:xfrm>
            <a:off x="611280" y="1413000"/>
            <a:ext cx="83509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"/>
          <p:cNvSpPr/>
          <p:nvPr/>
        </p:nvSpPr>
        <p:spPr>
          <a:xfrm>
            <a:off x="540000" y="261000"/>
            <a:ext cx="8459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Проекты отделения фортепиано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2" name=""/>
          <p:cNvPicPr/>
          <p:nvPr/>
        </p:nvPicPr>
        <p:blipFill>
          <a:blip r:embed="rId1"/>
          <a:stretch/>
        </p:blipFill>
        <p:spPr>
          <a:xfrm rot="20940000">
            <a:off x="818280" y="1013760"/>
            <a:ext cx="2177640" cy="3126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3" name=""/>
          <p:cNvPicPr/>
          <p:nvPr/>
        </p:nvPicPr>
        <p:blipFill>
          <a:blip r:embed="rId2"/>
          <a:stretch/>
        </p:blipFill>
        <p:spPr>
          <a:xfrm>
            <a:off x="3780000" y="900000"/>
            <a:ext cx="4534560" cy="284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4" name=""/>
          <p:cNvPicPr/>
          <p:nvPr/>
        </p:nvPicPr>
        <p:blipFill>
          <a:blip r:embed="rId3"/>
          <a:stretch/>
        </p:blipFill>
        <p:spPr>
          <a:xfrm>
            <a:off x="1442520" y="3960000"/>
            <a:ext cx="1797120" cy="2640600"/>
          </a:xfrm>
          <a:prstGeom prst="rect">
            <a:avLst/>
          </a:prstGeom>
          <a:noFill/>
          <a:ln w="36000">
            <a:solidFill>
              <a:srgbClr val="000080"/>
            </a:solidFill>
            <a:round/>
          </a:ln>
        </p:spPr>
      </p:pic>
      <p:pic>
        <p:nvPicPr>
          <p:cNvPr id="465" name=""/>
          <p:cNvPicPr/>
          <p:nvPr/>
        </p:nvPicPr>
        <p:blipFill>
          <a:blip r:embed="rId4"/>
          <a:stretch/>
        </p:blipFill>
        <p:spPr>
          <a:xfrm>
            <a:off x="4320000" y="3907080"/>
            <a:ext cx="3419640" cy="2681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Rectangle 6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67" name="Text Box 5"/>
          <p:cNvSpPr/>
          <p:nvPr/>
        </p:nvSpPr>
        <p:spPr>
          <a:xfrm>
            <a:off x="611280" y="1413000"/>
            <a:ext cx="83509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"/>
          <p:cNvSpPr/>
          <p:nvPr/>
        </p:nvSpPr>
        <p:spPr>
          <a:xfrm>
            <a:off x="540000" y="261000"/>
            <a:ext cx="8459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Проекты отделения фортепиано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9" name=""/>
          <p:cNvPicPr/>
          <p:nvPr/>
        </p:nvPicPr>
        <p:blipFill>
          <a:blip r:embed="rId1"/>
          <a:stretch/>
        </p:blipFill>
        <p:spPr>
          <a:xfrm>
            <a:off x="1926360" y="1080000"/>
            <a:ext cx="5813640" cy="504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"/>
          <p:cNvPicPr/>
          <p:nvPr/>
        </p:nvPicPr>
        <p:blipFill>
          <a:blip r:embed="rId1"/>
          <a:stretch/>
        </p:blipFill>
        <p:spPr>
          <a:xfrm rot="1223400">
            <a:off x="6354000" y="1969920"/>
            <a:ext cx="2464560" cy="249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63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PlaceHolder 1"/>
          <p:cNvSpPr>
            <a:spLocks noGrp="1"/>
          </p:cNvSpPr>
          <p:nvPr>
            <p:ph/>
          </p:nvPr>
        </p:nvSpPr>
        <p:spPr>
          <a:xfrm>
            <a:off x="0" y="343800"/>
            <a:ext cx="9177840" cy="2196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spAutoFit/>
          </a:bodyPr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Совершенствование профессиональной компетентности преподавателей ДШИ является актуальным в современном дополнительном образовании. 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365" name=""/>
          <p:cNvPicPr/>
          <p:nvPr/>
        </p:nvPicPr>
        <p:blipFill>
          <a:blip r:embed="rId2"/>
          <a:stretch/>
        </p:blipFill>
        <p:spPr>
          <a:xfrm>
            <a:off x="3060000" y="2628000"/>
            <a:ext cx="2747520" cy="3849840"/>
          </a:xfrm>
          <a:prstGeom prst="rect">
            <a:avLst/>
          </a:prstGeom>
          <a:noFill/>
          <a:ln w="36000">
            <a:solidFill>
              <a:srgbClr val="3465A4"/>
            </a:solidFill>
            <a:round/>
          </a:ln>
        </p:spPr>
      </p:pic>
      <p:pic>
        <p:nvPicPr>
          <p:cNvPr id="366" name=""/>
          <p:cNvPicPr/>
          <p:nvPr/>
        </p:nvPicPr>
        <p:blipFill>
          <a:blip r:embed="rId3"/>
          <a:stretch/>
        </p:blipFill>
        <p:spPr>
          <a:xfrm>
            <a:off x="142200" y="2662200"/>
            <a:ext cx="2195640" cy="2195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7" name=""/>
          <p:cNvPicPr/>
          <p:nvPr/>
        </p:nvPicPr>
        <p:blipFill>
          <a:blip r:embed="rId4"/>
          <a:stretch/>
        </p:blipFill>
        <p:spPr>
          <a:xfrm>
            <a:off x="565920" y="4995360"/>
            <a:ext cx="1951920" cy="1662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8" name=""/>
          <p:cNvPicPr/>
          <p:nvPr/>
        </p:nvPicPr>
        <p:blipFill>
          <a:blip r:embed="rId5"/>
          <a:stretch/>
        </p:blipFill>
        <p:spPr>
          <a:xfrm>
            <a:off x="6301800" y="4343760"/>
            <a:ext cx="2516040" cy="2134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Rectangle 8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71" name="Text Box 6"/>
          <p:cNvSpPr/>
          <p:nvPr/>
        </p:nvSpPr>
        <p:spPr>
          <a:xfrm>
            <a:off x="611280" y="1413000"/>
            <a:ext cx="83509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2" name=""/>
          <p:cNvSpPr/>
          <p:nvPr/>
        </p:nvSpPr>
        <p:spPr>
          <a:xfrm>
            <a:off x="540000" y="261000"/>
            <a:ext cx="8459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Проекты отделения фортепиано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73" name=""/>
          <p:cNvPicPr/>
          <p:nvPr/>
        </p:nvPicPr>
        <p:blipFill>
          <a:blip r:embed="rId1"/>
          <a:stretch/>
        </p:blipFill>
        <p:spPr>
          <a:xfrm>
            <a:off x="720000" y="1080000"/>
            <a:ext cx="7991280" cy="4928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4" name=""/>
          <p:cNvPicPr/>
          <p:nvPr/>
        </p:nvPicPr>
        <p:blipFill>
          <a:blip r:embed="rId2"/>
          <a:stretch/>
        </p:blipFill>
        <p:spPr>
          <a:xfrm>
            <a:off x="1950120" y="457200"/>
            <a:ext cx="6149880" cy="3142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Rectangle 9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76" name="Text Box 7"/>
          <p:cNvSpPr/>
          <p:nvPr/>
        </p:nvSpPr>
        <p:spPr>
          <a:xfrm>
            <a:off x="611280" y="1413000"/>
            <a:ext cx="835092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"/>
          <p:cNvSpPr/>
          <p:nvPr/>
        </p:nvSpPr>
        <p:spPr>
          <a:xfrm>
            <a:off x="540000" y="261000"/>
            <a:ext cx="8459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Проекты отделения фортепиано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78" name=""/>
          <p:cNvPicPr/>
          <p:nvPr/>
        </p:nvPicPr>
        <p:blipFill>
          <a:blip r:embed="rId1"/>
          <a:stretch/>
        </p:blipFill>
        <p:spPr>
          <a:xfrm>
            <a:off x="265320" y="918360"/>
            <a:ext cx="5494680" cy="412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9" name=""/>
          <p:cNvPicPr/>
          <p:nvPr/>
        </p:nvPicPr>
        <p:blipFill>
          <a:blip r:embed="rId2"/>
          <a:stretch/>
        </p:blipFill>
        <p:spPr>
          <a:xfrm>
            <a:off x="5580360" y="3420360"/>
            <a:ext cx="3347640" cy="334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81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PlaceHolder 1"/>
          <p:cNvSpPr>
            <a:spLocks noGrp="1"/>
          </p:cNvSpPr>
          <p:nvPr>
            <p:ph/>
          </p:nvPr>
        </p:nvSpPr>
        <p:spPr>
          <a:xfrm>
            <a:off x="0" y="447840"/>
            <a:ext cx="8997840" cy="162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Октябрь 2024 года. IV открытые Педчтения «Наставничество как способ организации взаимных профессиональных связей для повышения качества образования»</a:t>
            </a:r>
            <a:endParaRPr lang="ru-RU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83" name=""/>
          <p:cNvPicPr/>
          <p:nvPr/>
        </p:nvPicPr>
        <p:blipFill>
          <a:blip r:embed="rId1"/>
          <a:stretch/>
        </p:blipFill>
        <p:spPr>
          <a:xfrm>
            <a:off x="611280" y="1908360"/>
            <a:ext cx="7881840" cy="4728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85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PlaceHolder 1"/>
          <p:cNvSpPr>
            <a:spLocks noGrp="1"/>
          </p:cNvSpPr>
          <p:nvPr>
            <p:ph/>
          </p:nvPr>
        </p:nvSpPr>
        <p:spPr>
          <a:xfrm>
            <a:off x="0" y="507240"/>
            <a:ext cx="9177840" cy="1746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-343080" algn="ctr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Цель - обсуждение вопросов наставничества, обобщение опыта работы с молодыми педагогами и определение перспективы на будущее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87" name=""/>
          <p:cNvPicPr/>
          <p:nvPr/>
        </p:nvPicPr>
        <p:blipFill>
          <a:blip r:embed="rId1"/>
          <a:stretch/>
        </p:blipFill>
        <p:spPr>
          <a:xfrm>
            <a:off x="4799880" y="3101040"/>
            <a:ext cx="4198320" cy="3265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8" name=""/>
          <p:cNvPicPr/>
          <p:nvPr/>
        </p:nvPicPr>
        <p:blipFill>
          <a:blip r:embed="rId2"/>
          <a:stretch/>
        </p:blipFill>
        <p:spPr>
          <a:xfrm>
            <a:off x="3600360" y="4320000"/>
            <a:ext cx="1617840" cy="1937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9" name=""/>
          <p:cNvPicPr/>
          <p:nvPr/>
        </p:nvPicPr>
        <p:blipFill>
          <a:blip r:embed="rId3"/>
          <a:stretch/>
        </p:blipFill>
        <p:spPr>
          <a:xfrm>
            <a:off x="360000" y="2966400"/>
            <a:ext cx="3133800" cy="3331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91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PlaceHolder 1"/>
          <p:cNvSpPr>
            <a:spLocks noGrp="1"/>
          </p:cNvSpPr>
          <p:nvPr>
            <p:ph/>
          </p:nvPr>
        </p:nvSpPr>
        <p:spPr>
          <a:xfrm>
            <a:off x="180000" y="505440"/>
            <a:ext cx="8817840" cy="1382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-343080" algn="ctr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Искренние слова благодарности своим наставникам прозвучали в выступлениях молодых педагогов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93" name=""/>
          <p:cNvPicPr/>
          <p:nvPr/>
        </p:nvPicPr>
        <p:blipFill>
          <a:blip r:embed="rId1"/>
          <a:stretch/>
        </p:blipFill>
        <p:spPr>
          <a:xfrm>
            <a:off x="2651040" y="1980360"/>
            <a:ext cx="3827160" cy="4317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"/>
          <p:cNvPicPr/>
          <p:nvPr/>
        </p:nvPicPr>
        <p:blipFill>
          <a:blip r:embed="rId1"/>
          <a:stretch/>
        </p:blipFill>
        <p:spPr>
          <a:xfrm>
            <a:off x="2160000" y="2279880"/>
            <a:ext cx="4375080" cy="131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5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96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7" name="PlaceHolder 1"/>
          <p:cNvSpPr>
            <a:spLocks noGrp="1"/>
          </p:cNvSpPr>
          <p:nvPr>
            <p:ph/>
          </p:nvPr>
        </p:nvSpPr>
        <p:spPr>
          <a:xfrm>
            <a:off x="180000" y="570960"/>
            <a:ext cx="8817840" cy="1746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spAutoFit/>
          </a:bodyPr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Педагогические чтения - уникальный опыт, позволяющий на практике освоить новые формы организации процесса обучения. 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98" name="Rectangle 4"/>
          <p:cNvSpPr/>
          <p:nvPr/>
        </p:nvSpPr>
        <p:spPr>
          <a:xfrm>
            <a:off x="180360" y="3277800"/>
            <a:ext cx="8817840" cy="338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tIns="45000" rIns="90000" bIns="45000" anchor="ctr">
            <a:spAutoFit/>
          </a:bodyPr>
          <a:p>
            <a:pPr marL="343080" indent="-343080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выявление механизмов, обеспечивающих современный уровень образования, содействие внедрению практического педагогического и методического опыта в образовательный процесс.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00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PlaceHolder 1"/>
          <p:cNvSpPr>
            <a:spLocks noGrp="1"/>
          </p:cNvSpPr>
          <p:nvPr>
            <p:ph/>
          </p:nvPr>
        </p:nvSpPr>
        <p:spPr>
          <a:xfrm>
            <a:off x="0" y="370440"/>
            <a:ext cx="8998200" cy="2016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spAutoFit/>
          </a:bodyPr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расширение электронного банка педагогического опыта на сайте ДШИ с целью пропаганды и распространения лучших практик;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02" name="Rectangle 5"/>
          <p:cNvSpPr/>
          <p:nvPr/>
        </p:nvSpPr>
        <p:spPr>
          <a:xfrm>
            <a:off x="0" y="3600360"/>
            <a:ext cx="9358200" cy="173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tIns="45000" rIns="90000" bIns="45000" anchor="ctr">
            <a:spAutoFit/>
          </a:bodyPr>
          <a:p>
            <a:pPr marL="343080" indent="-343080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фактор профессионального роста и освоения актуальных приемов и методов в педагогической деятельности.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03" name=""/>
          <p:cNvPicPr/>
          <p:nvPr/>
        </p:nvPicPr>
        <p:blipFill>
          <a:blip r:embed="rId1"/>
          <a:stretch/>
        </p:blipFill>
        <p:spPr>
          <a:xfrm>
            <a:off x="2526840" y="2479320"/>
            <a:ext cx="4311720" cy="129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4" name=""/>
          <p:cNvPicPr/>
          <p:nvPr/>
        </p:nvPicPr>
        <p:blipFill>
          <a:blip r:embed="rId2"/>
          <a:stretch/>
        </p:blipFill>
        <p:spPr>
          <a:xfrm>
            <a:off x="2700000" y="5336280"/>
            <a:ext cx="4311720" cy="1299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"/>
          <p:cNvPicPr/>
          <p:nvPr/>
        </p:nvPicPr>
        <p:blipFill>
          <a:blip r:embed="rId1"/>
          <a:stretch/>
        </p:blipFill>
        <p:spPr>
          <a:xfrm>
            <a:off x="0" y="-7920"/>
            <a:ext cx="9142560" cy="684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6" name=""/>
          <p:cNvPicPr/>
          <p:nvPr/>
        </p:nvPicPr>
        <p:blipFill>
          <a:blip r:embed="rId2"/>
          <a:stretch/>
        </p:blipFill>
        <p:spPr>
          <a:xfrm>
            <a:off x="71640" y="71280"/>
            <a:ext cx="3046680" cy="318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7" name=""/>
          <p:cNvPicPr/>
          <p:nvPr/>
        </p:nvPicPr>
        <p:blipFill>
          <a:blip r:embed="rId3"/>
          <a:stretch/>
        </p:blipFill>
        <p:spPr>
          <a:xfrm>
            <a:off x="360" y="4032360"/>
            <a:ext cx="1870200" cy="2813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8" name=""/>
          <p:cNvPicPr/>
          <p:nvPr/>
        </p:nvPicPr>
        <p:blipFill>
          <a:blip r:embed="rId4"/>
          <a:stretch/>
        </p:blipFill>
        <p:spPr>
          <a:xfrm>
            <a:off x="5327640" y="4719600"/>
            <a:ext cx="3770640" cy="190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9" name=""/>
          <p:cNvSpPr txBox="1"/>
          <p:nvPr/>
        </p:nvSpPr>
        <p:spPr>
          <a:xfrm>
            <a:off x="503280" y="1548000"/>
            <a:ext cx="8134560" cy="3418200"/>
          </a:xfrm>
          <a:prstGeom prst="rect">
            <a:avLst/>
          </a:prstGeom>
        </p:spPr>
        <p:txBody>
          <a:bodyPr wrap="none" lIns="126000" tIns="46800" rIns="126000" bIns="46800" anchor="ctr" anchorCtr="1">
            <a:prstTxWarp prst="textInflate">
              <a:avLst>
                <a:gd name="adj" fmla="val 21528"/>
              </a:avLst>
            </a:prstTxWarp>
            <a:noAutofit/>
          </a:bodyPr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u="none" strike="noStrike">
                <a:ln w="18000">
                  <a:solidFill>
                    <a:srgbClr val="330000"/>
                  </a:solidFill>
                  <a:miter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800000"/>
                    </a:gs>
                  </a:gsLst>
                  <a:path path="rect">
                    <a:fillToRect l="50000" t="50000" r="50000" b="50000"/>
                  </a:path>
                </a:gradFill>
                <a:uFillTx/>
                <a:latin typeface="Arial Black"/>
              </a:rPr>
              <a:t>Желаем успехов</a:t>
            </a:r>
            <a:endParaRPr lang="ru-RU" sz="2400" b="0" u="none" strike="noStrike">
              <a:ln w="18000">
                <a:solidFill>
                  <a:srgbClr val="330000"/>
                </a:solidFill>
                <a:miter/>
              </a:ln>
              <a:gradFill rotWithShape="0">
                <a:gsLst>
                  <a:gs pos="0">
                    <a:srgbClr val="FFFF00"/>
                  </a:gs>
                  <a:gs pos="100000">
                    <a:srgbClr val="800000"/>
                  </a:gs>
                </a:gsLst>
                <a:path path="rect">
                  <a:fillToRect l="50000" t="50000" r="50000" b="50000"/>
                </a:path>
              </a:gradFill>
              <a:uFillTx/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u="none" strike="noStrike">
                <a:ln w="18000">
                  <a:solidFill>
                    <a:srgbClr val="330000"/>
                  </a:solidFill>
                  <a:miter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800000"/>
                    </a:gs>
                  </a:gsLst>
                  <a:path path="rect">
                    <a:fillToRect l="50000" t="50000" r="50000" b="50000"/>
                  </a:path>
                </a:gradFill>
                <a:uFillTx/>
                <a:latin typeface="Arial Black"/>
              </a:rPr>
              <a:t> </a:t>
            </a:r>
            <a:endParaRPr lang="ru-RU" sz="2400" b="0" u="none" strike="noStrike">
              <a:ln w="18000">
                <a:solidFill>
                  <a:srgbClr val="330000"/>
                </a:solidFill>
                <a:miter/>
              </a:ln>
              <a:gradFill rotWithShape="0">
                <a:gsLst>
                  <a:gs pos="0">
                    <a:srgbClr val="FFFF00"/>
                  </a:gs>
                  <a:gs pos="100000">
                    <a:srgbClr val="800000"/>
                  </a:gs>
                </a:gsLst>
                <a:path path="rect">
                  <a:fillToRect l="50000" t="50000" r="50000" b="50000"/>
                </a:path>
              </a:gradFill>
              <a:uFillTx/>
              <a:latin typeface="Arial"/>
            </a:endParaRPr>
          </a:p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1" u="none" strike="noStrike">
                <a:ln w="18000">
                  <a:solidFill>
                    <a:srgbClr val="330000"/>
                  </a:solidFill>
                  <a:miter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800000"/>
                    </a:gs>
                  </a:gsLst>
                  <a:path path="rect">
                    <a:fillToRect l="50000" t="50000" r="50000" b="50000"/>
                  </a:path>
                </a:gradFill>
                <a:uFillTx/>
                <a:latin typeface="Arial Black"/>
              </a:rPr>
              <a:t>в профессиональном развитии!</a:t>
            </a:r>
            <a:endParaRPr lang="ru-RU" sz="2400" b="0" u="none" strike="noStrike">
              <a:ln w="18000">
                <a:solidFill>
                  <a:srgbClr val="330000"/>
                </a:solidFill>
                <a:miter/>
              </a:ln>
              <a:gradFill rotWithShape="0">
                <a:gsLst>
                  <a:gs pos="0">
                    <a:srgbClr val="FFFF00"/>
                  </a:gs>
                  <a:gs pos="100000">
                    <a:srgbClr val="800000"/>
                  </a:gs>
                </a:gsLst>
                <a:path path="rect">
                  <a:fillToRect l="50000" t="50000" r="50000" b="50000"/>
                </a:path>
              </a:gra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70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"/>
          <p:cNvSpPr/>
          <p:nvPr/>
        </p:nvSpPr>
        <p:spPr>
          <a:xfrm>
            <a:off x="360000" y="309960"/>
            <a:ext cx="8506440" cy="162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Продуктивные и инновационные формы развития профессиональной компетентности педагога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2" name=""/>
          <p:cNvPicPr/>
          <p:nvPr/>
        </p:nvPicPr>
        <p:blipFill>
          <a:blip r:embed="rId1"/>
          <a:stretch/>
        </p:blipFill>
        <p:spPr>
          <a:xfrm>
            <a:off x="43200" y="3240360"/>
            <a:ext cx="2115720" cy="203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3" name=""/>
          <p:cNvSpPr/>
          <p:nvPr/>
        </p:nvSpPr>
        <p:spPr>
          <a:xfrm>
            <a:off x="195120" y="3595320"/>
            <a:ext cx="1782720" cy="144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ru-RU" sz="1600" b="1" u="none" strike="noStrike">
                <a:solidFill>
                  <a:srgbClr val="330000"/>
                </a:solidFill>
                <a:effectLst/>
                <a:uFillTx/>
                <a:latin typeface="Arial"/>
              </a:rPr>
              <a:t>Работа в методических объединениях, творческих группах, лабораториях</a:t>
            </a: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4" name=""/>
          <p:cNvPicPr/>
          <p:nvPr/>
        </p:nvPicPr>
        <p:blipFill>
          <a:blip r:embed="rId2"/>
          <a:stretch/>
        </p:blipFill>
        <p:spPr>
          <a:xfrm>
            <a:off x="3060000" y="1748160"/>
            <a:ext cx="3045600" cy="202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5" name=""/>
          <p:cNvSpPr/>
          <p:nvPr/>
        </p:nvSpPr>
        <p:spPr>
          <a:xfrm>
            <a:off x="3420000" y="2125800"/>
            <a:ext cx="2517840" cy="111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3600" b="1" u="none" strike="noStrike">
                <a:solidFill>
                  <a:srgbClr val="443205"/>
                </a:solidFill>
                <a:effectLst/>
                <a:uFillTx/>
                <a:latin typeface="Arial"/>
              </a:rPr>
              <a:t>Способы и формы</a:t>
            </a:r>
            <a:endParaRPr lang="ru-RU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6" name=""/>
          <p:cNvPicPr/>
          <p:nvPr/>
        </p:nvPicPr>
        <p:blipFill>
          <a:blip r:embed="rId3"/>
          <a:stretch/>
        </p:blipFill>
        <p:spPr>
          <a:xfrm>
            <a:off x="360000" y="5580000"/>
            <a:ext cx="3237840" cy="1077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7" name=""/>
          <p:cNvSpPr/>
          <p:nvPr/>
        </p:nvSpPr>
        <p:spPr>
          <a:xfrm>
            <a:off x="720000" y="5812200"/>
            <a:ext cx="2697840" cy="71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1800" b="1" u="none" strike="noStrike">
                <a:solidFill>
                  <a:srgbClr val="330000"/>
                </a:solidFill>
                <a:effectLst/>
                <a:uFillTx/>
                <a:latin typeface="Arial"/>
                <a:ea typeface="Times New Roman"/>
              </a:rPr>
              <a:t>Исследовательская деятельность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8" name=""/>
          <p:cNvPicPr/>
          <p:nvPr/>
        </p:nvPicPr>
        <p:blipFill>
          <a:blip r:embed="rId4"/>
          <a:stretch/>
        </p:blipFill>
        <p:spPr>
          <a:xfrm>
            <a:off x="2232720" y="3780000"/>
            <a:ext cx="2265120" cy="203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9" name=""/>
          <p:cNvSpPr/>
          <p:nvPr/>
        </p:nvSpPr>
        <p:spPr>
          <a:xfrm>
            <a:off x="2340000" y="4153320"/>
            <a:ext cx="2085120" cy="111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1800" b="1" u="none" strike="noStrike">
                <a:solidFill>
                  <a:srgbClr val="330000"/>
                </a:solidFill>
                <a:effectLst/>
                <a:uFillTx/>
                <a:latin typeface="Arial"/>
                <a:ea typeface="Times New Roman"/>
              </a:rPr>
              <a:t>Освоение новых педагогических технологий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0" name=""/>
          <p:cNvPicPr/>
          <p:nvPr/>
        </p:nvPicPr>
        <p:blipFill>
          <a:blip r:embed="rId5"/>
          <a:stretch/>
        </p:blipFill>
        <p:spPr>
          <a:xfrm>
            <a:off x="4680000" y="3727800"/>
            <a:ext cx="2266200" cy="203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1" name=""/>
          <p:cNvSpPr/>
          <p:nvPr/>
        </p:nvSpPr>
        <p:spPr>
          <a:xfrm>
            <a:off x="4751640" y="3960000"/>
            <a:ext cx="1957320" cy="136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1800" b="1" u="none" strike="noStrike">
                <a:solidFill>
                  <a:srgbClr val="330000"/>
                </a:solidFill>
                <a:effectLst/>
                <a:uFillTx/>
                <a:latin typeface="Arial"/>
                <a:ea typeface="Times New Roman"/>
              </a:rPr>
              <a:t>Участие в педагогических конкурсах, мастер-классах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2" name=""/>
          <p:cNvPicPr/>
          <p:nvPr/>
        </p:nvPicPr>
        <p:blipFill>
          <a:blip r:embed="rId6"/>
          <a:stretch/>
        </p:blipFill>
        <p:spPr>
          <a:xfrm>
            <a:off x="6840000" y="2880000"/>
            <a:ext cx="2337840" cy="226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3" name=""/>
          <p:cNvSpPr/>
          <p:nvPr/>
        </p:nvSpPr>
        <p:spPr>
          <a:xfrm>
            <a:off x="7020000" y="3262320"/>
            <a:ext cx="1977840" cy="141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1800" b="1" u="none" strike="noStrike">
                <a:solidFill>
                  <a:srgbClr val="330000"/>
                </a:solidFill>
                <a:effectLst/>
                <a:uFillTx/>
                <a:latin typeface="Arial"/>
                <a:ea typeface="Times New Roman"/>
              </a:rPr>
              <a:t>Использование ИКТ в учебном процессе и методической работе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4" name=""/>
          <p:cNvPicPr/>
          <p:nvPr/>
        </p:nvPicPr>
        <p:blipFill>
          <a:blip r:embed="rId7"/>
          <a:stretch/>
        </p:blipFill>
        <p:spPr>
          <a:xfrm>
            <a:off x="5112000" y="5580000"/>
            <a:ext cx="3705840" cy="1111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5" name=""/>
          <p:cNvSpPr/>
          <p:nvPr/>
        </p:nvSpPr>
        <p:spPr>
          <a:xfrm>
            <a:off x="5442480" y="5760000"/>
            <a:ext cx="3195360" cy="85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ru-RU" sz="1800" b="1" u="none" strike="noStrike">
                <a:solidFill>
                  <a:srgbClr val="330000"/>
                </a:solidFill>
                <a:effectLst/>
                <a:uFillTx/>
                <a:latin typeface="Arial"/>
                <a:ea typeface="Times New Roman"/>
              </a:rPr>
              <a:t>Участие в конференциях, публикации в изданиях, электронных СМИ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"/>
          <p:cNvSpPr/>
          <p:nvPr/>
        </p:nvSpPr>
        <p:spPr>
          <a:xfrm flipH="1">
            <a:off x="1440000" y="2552400"/>
            <a:ext cx="1832760" cy="867600"/>
          </a:xfrm>
          <a:prstGeom prst="line">
            <a:avLst/>
          </a:prstGeom>
          <a:ln cap="sq" w="360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03320" tIns="60120" rIns="103320" bIns="6012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"/>
          <p:cNvSpPr/>
          <p:nvPr/>
        </p:nvSpPr>
        <p:spPr>
          <a:xfrm flipH="1">
            <a:off x="2700000" y="2552400"/>
            <a:ext cx="573120" cy="1407600"/>
          </a:xfrm>
          <a:prstGeom prst="line">
            <a:avLst/>
          </a:prstGeom>
          <a:ln cap="sq" w="360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03320" tIns="60120" rIns="103320" bIns="6012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"/>
          <p:cNvSpPr/>
          <p:nvPr/>
        </p:nvSpPr>
        <p:spPr>
          <a:xfrm flipH="1" flipV="1">
            <a:off x="5940000" y="2340000"/>
            <a:ext cx="1980000" cy="720000"/>
          </a:xfrm>
          <a:prstGeom prst="line">
            <a:avLst/>
          </a:prstGeom>
          <a:ln cap="sq" w="360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03320" tIns="60120" rIns="103320" bIns="6012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"/>
          <p:cNvSpPr/>
          <p:nvPr/>
        </p:nvSpPr>
        <p:spPr>
          <a:xfrm>
            <a:off x="5940000" y="2340000"/>
            <a:ext cx="540000" cy="1620000"/>
          </a:xfrm>
          <a:prstGeom prst="line">
            <a:avLst/>
          </a:prstGeom>
          <a:ln cap="sq" w="360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03320" tIns="60120" rIns="103320" bIns="6012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"/>
          <p:cNvSpPr/>
          <p:nvPr/>
        </p:nvSpPr>
        <p:spPr>
          <a:xfrm flipH="1">
            <a:off x="1620000" y="2552400"/>
            <a:ext cx="1652760" cy="3027600"/>
          </a:xfrm>
          <a:prstGeom prst="line">
            <a:avLst/>
          </a:prstGeom>
          <a:ln cap="sq" w="360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03320" tIns="60120" rIns="103320" bIns="6012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"/>
          <p:cNvSpPr/>
          <p:nvPr/>
        </p:nvSpPr>
        <p:spPr>
          <a:xfrm>
            <a:off x="5940000" y="2340000"/>
            <a:ext cx="1620000" cy="3240000"/>
          </a:xfrm>
          <a:prstGeom prst="line">
            <a:avLst/>
          </a:prstGeom>
          <a:ln cap="sq" w="360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03320" tIns="60120" rIns="103320" bIns="60120" anchor="t">
            <a:noAutofit/>
          </a:bodyPr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93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PlaceHolder 1"/>
          <p:cNvSpPr>
            <a:spLocks noGrp="1"/>
          </p:cNvSpPr>
          <p:nvPr>
            <p:ph/>
          </p:nvPr>
        </p:nvSpPr>
        <p:spPr>
          <a:xfrm>
            <a:off x="0" y="627840"/>
            <a:ext cx="9141840" cy="234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-343080" algn="ctr">
              <a:lnSpc>
                <a:spcPct val="115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Результативность участия преподавателей в профессионально значимых творческих мероприятиях 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0" algn="ctr">
              <a:lnSpc>
                <a:spcPct val="115000"/>
              </a:lnSpc>
              <a:spcBef>
                <a:spcPts val="720"/>
              </a:spcBef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 2026 году: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395" name=""/>
          <p:cNvPicPr/>
          <p:nvPr/>
        </p:nvPicPr>
        <p:blipFill>
          <a:blip r:embed="rId1"/>
          <a:stretch/>
        </p:blipFill>
        <p:spPr>
          <a:xfrm rot="20532000">
            <a:off x="703080" y="3226680"/>
            <a:ext cx="3041280" cy="3037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6" name=""/>
          <p:cNvPicPr/>
          <p:nvPr/>
        </p:nvPicPr>
        <p:blipFill>
          <a:blip r:embed="rId2"/>
          <a:stretch/>
        </p:blipFill>
        <p:spPr>
          <a:xfrm rot="804000">
            <a:off x="5502600" y="3482640"/>
            <a:ext cx="3301200" cy="2829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98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99" name="Объект 8"/>
          <p:cNvGraphicFramePr/>
          <p:nvPr/>
        </p:nvGraphicFramePr>
        <p:xfrm>
          <a:off x="0" y="476280"/>
          <a:ext cx="9143640" cy="6364800"/>
        </p:xfrm>
        <a:graphic>
          <a:graphicData uri="http://schemas.openxmlformats.org/drawingml/2006/table">
            <a:tbl>
              <a:tblPr/>
              <a:tblGrid>
                <a:gridCol w="933480"/>
                <a:gridCol w="1411200"/>
                <a:gridCol w="1431720"/>
                <a:gridCol w="1847880"/>
                <a:gridCol w="1492560"/>
                <a:gridCol w="2027160"/>
              </a:tblGrid>
              <a:tr h="2011320"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Уровень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Лауреат</a:t>
                      </a:r>
                      <a:br>
                        <a:rPr sz="2000"/>
                      </a:br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I степени</a:t>
                      </a:r>
                      <a:br>
                        <a:rPr sz="2000"/>
                      </a:b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Лауреат </a:t>
                      </a:r>
                      <a:br>
                        <a:rPr sz="2000"/>
                      </a:br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II степени </a:t>
                      </a:r>
                      <a:br>
                        <a:rPr sz="2000"/>
                      </a:b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Лауреат </a:t>
                      </a:r>
                      <a:br>
                        <a:rPr sz="2000"/>
                      </a:br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III степени </a:t>
                      </a:r>
                      <a:br>
                        <a:rPr sz="2000"/>
                      </a:b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Всего лауреатов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2000" b="1" i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Дипломант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862560"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Региональный</a:t>
                      </a:r>
                      <a:endParaRPr lang="ru-RU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5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6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7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18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2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1308600"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Межрегиональный</a:t>
                      </a:r>
                      <a:endParaRPr lang="ru-RU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2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4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862560"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Всероссийский</a:t>
                      </a:r>
                      <a:endParaRPr lang="ru-RU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4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5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endParaRPr lang="ru-RU" sz="2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PT Astra Serif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62560"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2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Международный</a:t>
                      </a:r>
                      <a:endParaRPr lang="ru-RU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57200">
                <a:tc>
                  <a:txBody>
                    <a:bodyPr lIns="68400" tIns="0" rIns="68400" bIns="0" anchor="ctr">
                      <a:noAutofit/>
                    </a:bodyPr>
                    <a:p>
                      <a:pPr algn="r" defTabSz="914400">
                        <a:lnSpc>
                          <a:spcPct val="107000"/>
                        </a:lnSpc>
                      </a:pPr>
                      <a:r>
                        <a:rPr lang="ru-RU" sz="20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Всего</a:t>
                      </a:r>
                      <a:endParaRPr lang="ru-RU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10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9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9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27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8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2</a:t>
                      </a:r>
                      <a:endParaRPr lang="ru-RU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01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2" name="PlaceHolder 1"/>
          <p:cNvSpPr>
            <a:spLocks noGrp="1"/>
          </p:cNvSpPr>
          <p:nvPr>
            <p:ph/>
          </p:nvPr>
        </p:nvSpPr>
        <p:spPr>
          <a:xfrm>
            <a:off x="0" y="316440"/>
            <a:ext cx="8997840" cy="2471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-343080" algn="ctr">
              <a:lnSpc>
                <a:spcPct val="115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Результативность участия преподавателей ДШИ 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0" algn="ctr">
              <a:lnSpc>
                <a:spcPct val="115000"/>
              </a:lnSpc>
              <a:spcBef>
                <a:spcPts val="720"/>
              </a:spcBef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в конференциях и методических мероприятиях в 2025-2026 году: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03" name=""/>
          <p:cNvPicPr/>
          <p:nvPr/>
        </p:nvPicPr>
        <p:blipFill>
          <a:blip r:embed="rId1"/>
          <a:stretch/>
        </p:blipFill>
        <p:spPr>
          <a:xfrm>
            <a:off x="1980000" y="3166920"/>
            <a:ext cx="5217840" cy="3490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05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406" name="Объект 1"/>
          <p:cNvGraphicFramePr/>
          <p:nvPr/>
        </p:nvGraphicFramePr>
        <p:xfrm>
          <a:off x="0" y="836640"/>
          <a:ext cx="9143640" cy="5103360"/>
        </p:xfrm>
        <a:graphic>
          <a:graphicData uri="http://schemas.openxmlformats.org/drawingml/2006/table">
            <a:tbl>
              <a:tblPr/>
              <a:tblGrid>
                <a:gridCol w="1015920"/>
                <a:gridCol w="1015920"/>
                <a:gridCol w="1015920"/>
                <a:gridCol w="1015920"/>
                <a:gridCol w="1015920"/>
                <a:gridCol w="1015920"/>
                <a:gridCol w="1015920"/>
                <a:gridCol w="1015920"/>
                <a:gridCol w="1016640"/>
              </a:tblGrid>
              <a:tr h="495720">
                <a:tc rowSpan="2"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Уровень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Участие в методических мероприятиях,</a:t>
                      </a:r>
                      <a:br>
                        <a:rPr sz="1400"/>
                      </a:b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всего чел.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из них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Представление педагогического опыта в педагогическом сообществе,</a:t>
                      </a:r>
                      <a:br>
                        <a:rPr sz="1400"/>
                      </a:b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всего чел.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из них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tIns="45000" rIns="90000" bIns="45000" anchor="t">
                      <a:noAutofit/>
                    </a:bodyPr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692800">
                <a:tc vMerge="1">
                  <a:txBody>
                    <a:bodyPr lIns="90000" tIns="45000" rIns="90000" bIns="45000" anchor="t">
                      <a:noAutofit/>
                    </a:bodyPr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 lIns="90000" tIns="45000" rIns="90000" bIns="45000" anchor="t">
                      <a:noAutofit/>
                    </a:bodyPr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пленарные заседания конференций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участие в семинарах/ мастер-классах/ открытых уроках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 vMerge="1">
                  <a:txBody>
                    <a:bodyPr lIns="90000" tIns="45000" rIns="90000" bIns="45000" anchor="t">
                      <a:noAutofit/>
                    </a:bodyPr>
                    <a:p>
                      <a:endParaRPr lang="ru-RU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выступление на конференции, форумах, в рамках КПК и др.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публикация в сборниках по итогам конференции, конкурсов, метод. мероприятий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проведение семинаров/</a:t>
                      </a:r>
                      <a:br>
                        <a:rPr sz="1400"/>
                      </a:b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мастер-классов/ открытых уроков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публикация методических материалов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89680"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Региональный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35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17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18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16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6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10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34400"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Межрегиональный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PT Astra Serif"/>
                        </a:rPr>
                        <a:t>-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PT Astra Serif"/>
                        </a:rPr>
                        <a:t>-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PT Astra Serif"/>
                        </a:rPr>
                        <a:t>-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PT Astra Serif"/>
                        </a:rPr>
                        <a:t>-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4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PT Astra Serif"/>
                        </a:rPr>
                        <a:t>-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PT Astra Serif"/>
                        </a:rPr>
                        <a:t>-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PT Astra Serif"/>
                        </a:rPr>
                        <a:t>-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0760"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Всероссийский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16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2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14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10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tIns="0" rIns="68400" bIns="0" anchor="ctr">
                      <a:noAutofit/>
                    </a:bodyPr>
                    <a:p>
                      <a:pPr algn="ctr" defTabSz="914400">
                        <a:lnSpc>
                          <a:spcPct val="107000"/>
                        </a:lnSpc>
                      </a:pPr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PT Astra Serif"/>
                          <a:ea typeface="Times New Roman"/>
                        </a:rPr>
                        <a:t>-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68400" marR="6840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Rectangle 7"/>
          <p:cNvSpPr/>
          <p:nvPr/>
        </p:nvSpPr>
        <p:spPr>
          <a:xfrm>
            <a:off x="539640" y="2205000"/>
            <a:ext cx="8227080" cy="500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endParaRPr lang="ru-RU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08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PlaceHolder 1"/>
          <p:cNvSpPr>
            <a:spLocks noGrp="1"/>
          </p:cNvSpPr>
          <p:nvPr>
            <p:ph/>
          </p:nvPr>
        </p:nvSpPr>
        <p:spPr>
          <a:xfrm>
            <a:off x="360000" y="699120"/>
            <a:ext cx="8457840" cy="1746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anchorCtr="1">
            <a:spAutoFit/>
          </a:bodyPr>
          <a:p>
            <a:pPr marL="343080" indent="-34308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Педагогические чтения </a:t>
            </a: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- дискуссионная площадка для представления практического опыта преподавателей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pic>
        <p:nvPicPr>
          <p:cNvPr id="410" name=""/>
          <p:cNvPicPr/>
          <p:nvPr/>
        </p:nvPicPr>
        <p:blipFill>
          <a:blip r:embed="rId1"/>
          <a:stretch/>
        </p:blipFill>
        <p:spPr>
          <a:xfrm>
            <a:off x="1620000" y="2717640"/>
            <a:ext cx="5937840" cy="361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Text Box 9"/>
          <p:cNvSpPr/>
          <p:nvPr/>
        </p:nvSpPr>
        <p:spPr>
          <a:xfrm>
            <a:off x="611280" y="1413000"/>
            <a:ext cx="83509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ru-R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PlaceHolder 1"/>
          <p:cNvSpPr>
            <a:spLocks noGrp="1"/>
          </p:cNvSpPr>
          <p:nvPr>
            <p:ph/>
          </p:nvPr>
        </p:nvSpPr>
        <p:spPr>
          <a:xfrm>
            <a:off x="504720" y="596160"/>
            <a:ext cx="8493120" cy="3483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spAutoFit/>
          </a:bodyPr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Цель педагогических чтений - </a:t>
            </a: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развитие творческого потенциала и повышение профессионального уровня преподавателей;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720"/>
              </a:spcBef>
              <a:buClr>
                <a:srgbClr val="00007D"/>
              </a:buClr>
              <a:buSzPct val="75000"/>
              <a:buFont typeface="Wingdings" charset="2"/>
              <a:buChar char=""/>
            </a:pPr>
            <a:r>
              <a:rPr lang="ru-RU" sz="3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решение задач профессионального обсуждения актуальных аспектов дополнительного образования. </a:t>
            </a:r>
            <a:endParaRPr lang="ru-RU" sz="3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7500"/>
              </a:schemeClr>
            </a:gs>
            <a:gs pos="55000">
              <a:schemeClr val="phClr">
                <a:shade val="69000"/>
              </a:schemeClr>
            </a:gs>
            <a:gs pos="100000">
              <a:schemeClr val="phClr">
                <a:shade val="98000"/>
              </a:schemeClr>
            </a:gs>
          </a:gsLst>
          <a:lin ang="16200000" scaled="0"/>
          <a:tileRect l="0" t="0" r="0" b="0"/>
        </a:gradFill>
      </a:fillStyleLst>
      <a:lnStyleLst>
        <a:ln w="6350" cap="rnd" cmpd="sng" algn="ctr">
          <a:prstDash val="solid"/>
        </a:ln>
        <a:ln w="48000" cap="flat" cmpd="thickThin" algn="ctr">
          <a:prstDash val="solid"/>
        </a:ln>
        <a:ln w="48500" cap="flat" cmpd="thickThin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7500"/>
              </a:schemeClr>
            </a:gs>
            <a:gs pos="55000">
              <a:schemeClr val="phClr">
                <a:shade val="69000"/>
              </a:schemeClr>
            </a:gs>
            <a:gs pos="100000">
              <a:schemeClr val="phClr">
                <a:shade val="98000"/>
              </a:schemeClr>
            </a:gs>
          </a:gsLst>
          <a:lin ang="16200000" scaled="0"/>
          <a:tileRect l="0" t="0" r="0" b="0"/>
        </a:gradFill>
      </a:fillStyleLst>
      <a:lnStyleLst>
        <a:ln w="6350" cap="rnd" cmpd="sng" algn="ctr">
          <a:prstDash val="solid"/>
        </a:ln>
        <a:ln w="48000" cap="flat" cmpd="thickThin" algn="ctr">
          <a:prstDash val="solid"/>
        </a:ln>
        <a:ln w="48500" cap="flat" cmpd="thickThin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2909</TotalTime>
  <Application>LibreOffice/26.2.3.2$Linux_X86_64 LibreOffice_project/620$Build-2</Application>
  <AppVersion>15.0000</AppVersion>
  <Words>1029</Words>
  <Paragraphs>139</Paragraphs>
  <Company>fbguep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2011-05-23T00:25:29Z</dcterms:created>
  <dc:creator>buh_</dc:creator>
  <dc:description/>
  <dc:language>ru-RU</dc:language>
  <cp:lastModifiedBy/>
  <dcterms:modified xsi:type="dcterms:W3CDTF">2026-06-18T00:57:07Z</dcterms:modified>
  <cp:revision>549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Экран (4:3)</vt:lpwstr>
  </property>
  <property fmtid="{D5CDD505-2E9C-101B-9397-08002B2CF9AE}" pid="4" name="Slides">
    <vt:i4>31</vt:i4>
  </property>
</Properties>
</file>