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2" autoAdjust="0"/>
    <p:restoredTop sz="94660"/>
  </p:normalViewPr>
  <p:slideViewPr>
    <p:cSldViewPr snapToGrid="0">
      <p:cViewPr>
        <p:scale>
          <a:sx n="50" d="100"/>
          <a:sy n="50" d="100"/>
        </p:scale>
        <p:origin x="1998" y="1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543B9A-CF8C-828F-20A8-0603CC4A2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E68503-BCB8-9D8D-2E0D-266D256E1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99DBC5-DF4E-C617-DC9B-7040FB626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0FDDF5-D3F2-BDA0-DF03-40DF90DC0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E422D5-DCE4-F2A9-DCD0-30BF24FE1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790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63B23-655A-B3B3-E75B-1C36D2074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116E83-6F4D-8EE7-4AB9-48679CFF8D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1D223D-4BA2-E8B2-8ED2-1FCE96080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1FA160-FDAC-61B4-387C-F8293068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1F5860-FCA8-F761-FD35-4C178692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3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A640CC-47CD-19D9-F121-7BD06671A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12717-47CC-C9DD-AE93-A356DF8D6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DF5F55-1682-F308-2A6A-935D93321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EE922B-EF57-96A2-BC00-16D027F6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422EE8-7C10-3E70-190F-B38A2011A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7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F46A7-A57C-7FB3-0FAF-61470171D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A0567-0F9E-D740-26F7-6D629B204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5A66D5-B204-1F12-B8F2-6978F80E0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2AE442-4054-AA44-1BED-C8522809F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699DAF-012A-26B9-CF2B-EFF853D1F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68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56EA9-F644-BB19-6475-2CC2C51C9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BAAA71-769B-650C-521E-CFA92F924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A12F03-B02C-8051-AA5A-2EC518006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BF2136-12A6-8009-7DFB-FD08C6357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51ED1B-2C69-B1E2-C6B8-2F99C1F0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99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720DD-8A33-2174-8388-B888F2C11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65F63F-EB12-4DF9-97AA-2986FECC7F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5B99BB-5DE3-0D10-C2D6-A13C7FBCD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CD6AB3-707D-2512-2137-9ED73E41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9864D8-CB62-3D81-244C-434E40663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9BCD0B-E97F-F40E-1F8C-6352C1F62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617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B1140-F580-19E7-F38A-BE3C7A22B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4EF3B2-2618-3F39-1BB9-A81AA7A0A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EB6C34-5424-2E31-86F3-8749B4D2A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42AB5C-58F3-96A0-6174-C53E5B0E1D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1AC7511-1CF8-DDDD-7202-86948F45D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09D75AB-E0CB-0B4C-8EA7-A7F442DB4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360D75-8834-A876-3E54-3D1CC4C0D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AC57D8-1698-5C6E-4F4A-A97FF9828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00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7584D-87CB-0D98-B9D8-E790716C8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220FEE-9BD5-F2F0-B4B1-D814EBE15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E34957-B6FF-BC00-0A48-B4E25ABF4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0C9CBE-39C6-2754-1A0F-8DD3C8C90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89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17B3D5-4825-1295-53C8-F860711DD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06BCFF-976F-444A-5285-0C0646C20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FD0CA9-7CB0-60BF-77F1-31FE7F4A3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3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B162B-A7BA-7F2B-F2CC-57B8A091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593341-ED80-1BE6-ACE7-65D39DB28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43E30D-4CE7-C70F-9A0A-F1B8C487F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DB388C-C384-D505-7008-534587CCE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71F94E-8DEC-323C-C33E-10AF5CC6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DAC640-85DB-9244-D4B4-57CBEEDC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4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62105-6740-DF2D-58AD-FAA4A6270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8819D2-55AF-ADCB-A70C-09E729AF67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98DD58-5ADD-94F9-0ECE-300AFD5BE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A789CA-65A6-153A-B14B-D1F18CB5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FE0B2C-C4FB-6D1B-CC1A-B5A247E17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267765-B857-06B9-80A5-2103576A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936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EED35-733D-EED5-B84A-556381768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9905F7-1A85-30E2-6180-240349157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50A97D-2464-DB8E-BF0F-FF4366E8E4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52AE1-3DDF-4CEC-91DB-6434D46F875C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231A5A-80BA-63BF-2F90-8B7FDE33C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BB4ACC-F6BF-AA54-1F72-4930B4CEA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97A7E-EB39-404E-B689-4ED54772F3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51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62017E-B544-7BC3-723C-40C595E9B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6" b="9104"/>
          <a:stretch>
            <a:fillRect/>
          </a:stretch>
        </p:blipFill>
        <p:spPr>
          <a:xfrm>
            <a:off x="-52251" y="0"/>
            <a:ext cx="12244251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CBD929F-C626-03AF-C615-EAD56A3F6E13}"/>
              </a:ext>
            </a:extLst>
          </p:cNvPr>
          <p:cNvSpPr/>
          <p:nvPr/>
        </p:nvSpPr>
        <p:spPr>
          <a:xfrm>
            <a:off x="-52251" y="0"/>
            <a:ext cx="12244251" cy="6857999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2250C0-D767-66AD-1EF4-88824A0AE19F}"/>
              </a:ext>
            </a:extLst>
          </p:cNvPr>
          <p:cNvSpPr/>
          <p:nvPr/>
        </p:nvSpPr>
        <p:spPr>
          <a:xfrm>
            <a:off x="0" y="1020692"/>
            <a:ext cx="12191999" cy="3868615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C5C5C2A-08B9-5558-D896-238B671FD179}"/>
              </a:ext>
            </a:extLst>
          </p:cNvPr>
          <p:cNvSpPr/>
          <p:nvPr/>
        </p:nvSpPr>
        <p:spPr>
          <a:xfrm rot="476875">
            <a:off x="-530338" y="1964752"/>
            <a:ext cx="13176965" cy="2002004"/>
          </a:xfrm>
          <a:prstGeom prst="rect">
            <a:avLst/>
          </a:prstGeom>
          <a:solidFill>
            <a:schemeClr val="accent2">
              <a:lumMod val="5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C5E329-BC25-A936-A45D-125EEEB3B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462002"/>
            <a:ext cx="11734800" cy="509451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Русская народная песня как средство духовно-нравственного воспитания обучающихся в Детской школе искусств </a:t>
            </a:r>
            <a:br>
              <a:rPr lang="ru-RU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в рамках проекта «Русская песня — душа народа»</a:t>
            </a:r>
            <a:br>
              <a:rPr lang="ru-RU" dirty="0"/>
            </a:b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4FD2CB-9BFE-EB78-0DD6-4BB8AAC9654C}"/>
              </a:ext>
            </a:extLst>
          </p:cNvPr>
          <p:cNvSpPr txBox="1"/>
          <p:nvPr/>
        </p:nvSpPr>
        <p:spPr>
          <a:xfrm>
            <a:off x="5122986" y="5556517"/>
            <a:ext cx="69547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2400" kern="1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Noto Serif CJK SC"/>
                <a:cs typeface="Lohit Devanagari"/>
              </a:rPr>
              <a:t>подготовила</a:t>
            </a:r>
          </a:p>
          <a:p>
            <a:pPr algn="r">
              <a:buNone/>
            </a:pPr>
            <a:r>
              <a:rPr lang="ru-RU" sz="2400" kern="1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Noto Serif CJK SC"/>
                <a:cs typeface="Lohit Devanagari"/>
              </a:rPr>
              <a:t>Дворникова Нина Александровна</a:t>
            </a:r>
          </a:p>
          <a:p>
            <a:pPr algn="r">
              <a:buNone/>
            </a:pPr>
            <a:r>
              <a:rPr lang="ru-RU" sz="2400" kern="1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Noto Serif CJK SC"/>
                <a:cs typeface="Lohit Devanagari"/>
              </a:rPr>
              <a:t>преподаватель по классу фольклора</a:t>
            </a:r>
          </a:p>
          <a:p>
            <a:pPr algn="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Noto Serif CJK SC"/>
                <a:cs typeface="Lohit Devanagari"/>
              </a:rPr>
              <a:t> </a:t>
            </a:r>
            <a:endParaRPr lang="ru-RU" sz="1800" kern="100" dirty="0">
              <a:effectLst/>
              <a:latin typeface="Liberation Serif"/>
              <a:ea typeface="Noto Serif CJK SC"/>
              <a:cs typeface="Lohit Devanaga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77C4A2-9539-9CB1-D6D8-0F8210A64F6E}"/>
              </a:ext>
            </a:extLst>
          </p:cNvPr>
          <p:cNvSpPr txBox="1"/>
          <p:nvPr/>
        </p:nvSpPr>
        <p:spPr>
          <a:xfrm>
            <a:off x="1327889" y="-3675144"/>
            <a:ext cx="8493370" cy="193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5400" b="1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«Русская песня — душа народа»</a:t>
            </a:r>
            <a:endParaRPr lang="ru-RU" sz="4400" dirty="0">
              <a:solidFill>
                <a:schemeClr val="bg1"/>
              </a:solidFill>
              <a:effectLst/>
              <a:latin typeface="Bahnschrift SemiBold SemiConden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393EC7-69B7-53B2-F333-A80B4B2F8F17}"/>
              </a:ext>
            </a:extLst>
          </p:cNvPr>
          <p:cNvSpPr txBox="1"/>
          <p:nvPr/>
        </p:nvSpPr>
        <p:spPr>
          <a:xfrm>
            <a:off x="2317979" y="7994295"/>
            <a:ext cx="89637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Р</a:t>
            </a:r>
            <a:r>
              <a:rPr lang="ru-RU" sz="3200" dirty="0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усская народная песня как средство духовно-нравственного воспитания и приобщения детей к национальной художественной культуре на примере Образцового самодеятельного коллектива - фольклорного ансамбля «</a:t>
            </a:r>
            <a:r>
              <a:rPr lang="ru-RU" sz="3200" dirty="0" err="1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Славяночка</a:t>
            </a:r>
            <a:r>
              <a:rPr lang="ru-RU" sz="3200" dirty="0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»</a:t>
            </a:r>
            <a:endParaRPr lang="ru-RU" sz="3200" dirty="0">
              <a:latin typeface="Bahnschrift SemiBold SemiConden" panose="020B0502040204020203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51C1B43-1D6F-719D-5557-B45A4995FC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87468" y="6429464"/>
            <a:ext cx="2954211" cy="2685646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F1CE17A-203A-27E0-5D28-C569A6AA7B40}"/>
              </a:ext>
            </a:extLst>
          </p:cNvPr>
          <p:cNvSpPr/>
          <p:nvPr/>
        </p:nvSpPr>
        <p:spPr>
          <a:xfrm>
            <a:off x="11281736" y="-2501903"/>
            <a:ext cx="16213016" cy="1513935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236C06B-CFF4-056D-FE3E-C6B564C7E5AF}"/>
              </a:ext>
            </a:extLst>
          </p:cNvPr>
          <p:cNvSpPr/>
          <p:nvPr/>
        </p:nvSpPr>
        <p:spPr>
          <a:xfrm rot="20423385">
            <a:off x="-9844538" y="-2992614"/>
            <a:ext cx="10841614" cy="2415497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6732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D402617-87E7-72ED-915A-58E19661C118}"/>
              </a:ext>
            </a:extLst>
          </p:cNvPr>
          <p:cNvSpPr/>
          <p:nvPr/>
        </p:nvSpPr>
        <p:spPr>
          <a:xfrm>
            <a:off x="-1107831" y="156603"/>
            <a:ext cx="16213016" cy="1513935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7F044E9-C383-7D6A-1909-D009140DFB08}"/>
              </a:ext>
            </a:extLst>
          </p:cNvPr>
          <p:cNvSpPr/>
          <p:nvPr/>
        </p:nvSpPr>
        <p:spPr>
          <a:xfrm rot="20423385">
            <a:off x="-1908360" y="-735777"/>
            <a:ext cx="10841614" cy="2415497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CF717C-9B80-FA6D-E663-1EABD44D51D7}"/>
              </a:ext>
            </a:extLst>
          </p:cNvPr>
          <p:cNvSpPr txBox="1"/>
          <p:nvPr/>
        </p:nvSpPr>
        <p:spPr>
          <a:xfrm>
            <a:off x="0" y="0"/>
            <a:ext cx="8493370" cy="193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5400" b="1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«Русская песня — душа народа»</a:t>
            </a:r>
            <a:endParaRPr lang="ru-RU" sz="4400" dirty="0">
              <a:solidFill>
                <a:schemeClr val="bg1"/>
              </a:solidFill>
              <a:effectLst/>
              <a:latin typeface="Bahnschrift SemiBold SemiConden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1AAFDB-BFD7-96A3-3F4B-83A089AF86EC}"/>
              </a:ext>
            </a:extLst>
          </p:cNvPr>
          <p:cNvSpPr txBox="1"/>
          <p:nvPr/>
        </p:nvSpPr>
        <p:spPr>
          <a:xfrm>
            <a:off x="549518" y="3137992"/>
            <a:ext cx="89637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Р</a:t>
            </a:r>
            <a:r>
              <a:rPr lang="ru-RU" sz="3200" dirty="0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усская народная песня как средство духовно-нравственного воспитания и приобщения детей к национальной художественной культуре на примере Образцового самодеятельного коллектива - фольклорного ансамбля «</a:t>
            </a:r>
            <a:r>
              <a:rPr lang="ru-RU" sz="3200" dirty="0" err="1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Славяночка</a:t>
            </a:r>
            <a:r>
              <a:rPr lang="ru-RU" sz="3200" dirty="0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»</a:t>
            </a:r>
            <a:endParaRPr lang="ru-RU" sz="3200" dirty="0">
              <a:latin typeface="Bahnschrift SemiBold SemiConden" panose="020B0502040204020203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69E749-1E88-26C2-4DD3-BE796D33F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42148" y="3881469"/>
            <a:ext cx="2954211" cy="2685646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8993DCA-DB87-EEA6-2BA9-06BABC0F9854}"/>
              </a:ext>
            </a:extLst>
          </p:cNvPr>
          <p:cNvSpPr/>
          <p:nvPr/>
        </p:nvSpPr>
        <p:spPr>
          <a:xfrm>
            <a:off x="-13045138" y="-4751273"/>
            <a:ext cx="12191999" cy="3868615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FDBDFE9-92F1-707E-25BD-9CF856FDE7B3}"/>
              </a:ext>
            </a:extLst>
          </p:cNvPr>
          <p:cNvSpPr/>
          <p:nvPr/>
        </p:nvSpPr>
        <p:spPr>
          <a:xfrm rot="476875">
            <a:off x="15180309" y="-4067624"/>
            <a:ext cx="13176965" cy="2002004"/>
          </a:xfrm>
          <a:prstGeom prst="rect">
            <a:avLst/>
          </a:prstGeom>
          <a:solidFill>
            <a:schemeClr val="accent2">
              <a:lumMod val="5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EDB999D1-0504-D356-2057-F7FFF283AF58}"/>
              </a:ext>
            </a:extLst>
          </p:cNvPr>
          <p:cNvSpPr txBox="1">
            <a:spLocks/>
          </p:cNvSpPr>
          <p:nvPr/>
        </p:nvSpPr>
        <p:spPr>
          <a:xfrm>
            <a:off x="293007" y="-4563578"/>
            <a:ext cx="11734800" cy="5094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Русская народная песня как средство духовно-нравственного воспитания обучающихся в Детской школе искусств </a:t>
            </a:r>
            <a:br>
              <a:rPr lang="ru-RU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в рамках проекта «Русская песня — душа народа»</a:t>
            </a:r>
            <a:br>
              <a:rPr lang="ru-RU" dirty="0"/>
            </a:b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8DCA6A-18E6-E502-48FA-4E44A4812214}"/>
              </a:ext>
            </a:extLst>
          </p:cNvPr>
          <p:cNvSpPr txBox="1"/>
          <p:nvPr/>
        </p:nvSpPr>
        <p:spPr>
          <a:xfrm>
            <a:off x="7241896" y="8039382"/>
            <a:ext cx="69547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2400" kern="1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Noto Serif CJK SC"/>
                <a:cs typeface="Lohit Devanagari"/>
              </a:rPr>
              <a:t>подготовила</a:t>
            </a:r>
          </a:p>
          <a:p>
            <a:pPr algn="r">
              <a:buNone/>
            </a:pPr>
            <a:r>
              <a:rPr lang="ru-RU" sz="2400" kern="1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Noto Serif CJK SC"/>
                <a:cs typeface="Lohit Devanagari"/>
              </a:rPr>
              <a:t>Дворникова Нина Александровна</a:t>
            </a:r>
          </a:p>
          <a:p>
            <a:pPr algn="r">
              <a:buNone/>
            </a:pPr>
            <a:r>
              <a:rPr lang="ru-RU" sz="2400" kern="1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Noto Serif CJK SC"/>
                <a:cs typeface="Lohit Devanagari"/>
              </a:rPr>
              <a:t>преподаватель по классу фольклора</a:t>
            </a:r>
          </a:p>
          <a:p>
            <a:pPr algn="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Noto Serif CJK SC"/>
                <a:cs typeface="Lohit Devanagari"/>
              </a:rPr>
              <a:t> </a:t>
            </a:r>
            <a:endParaRPr lang="ru-RU" sz="1800" kern="100" dirty="0">
              <a:effectLst/>
              <a:latin typeface="Liberation Serif"/>
              <a:ea typeface="Noto Serif CJK SC"/>
              <a:cs typeface="Lohit Devanagari"/>
            </a:endParaRPr>
          </a:p>
        </p:txBody>
      </p:sp>
    </p:spTree>
    <p:extLst>
      <p:ext uri="{BB962C8B-B14F-4D97-AF65-F5344CB8AC3E}">
        <p14:creationId xmlns:p14="http://schemas.microsoft.com/office/powerpoint/2010/main" val="16493233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4433B80-D3EB-43D9-7450-114FD79231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8C8CD6F8-91B6-7D43-2156-371D7F9ECABD}"/>
              </a:ext>
            </a:extLst>
          </p:cNvPr>
          <p:cNvGrpSpPr/>
          <p:nvPr/>
        </p:nvGrpSpPr>
        <p:grpSpPr>
          <a:xfrm>
            <a:off x="507210" y="457200"/>
            <a:ext cx="5471560" cy="2971800"/>
            <a:chOff x="507210" y="457200"/>
            <a:chExt cx="5471560" cy="2971800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2B722DF5-7594-73C3-5E95-742C8F4017E6}"/>
                </a:ext>
              </a:extLst>
            </p:cNvPr>
            <p:cNvSpPr/>
            <p:nvPr/>
          </p:nvSpPr>
          <p:spPr>
            <a:xfrm>
              <a:off x="507210" y="457200"/>
              <a:ext cx="5471560" cy="2971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B3ECB4F-FA40-AB9D-352C-BADD90C99E2E}"/>
                </a:ext>
              </a:extLst>
            </p:cNvPr>
            <p:cNvSpPr txBox="1"/>
            <p:nvPr/>
          </p:nvSpPr>
          <p:spPr>
            <a:xfrm>
              <a:off x="819776" y="676310"/>
              <a:ext cx="4846425" cy="24280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Bahnschrift SemiBold SemiConden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Актуальность</a:t>
              </a:r>
              <a:r>
                <a:rPr lang="ru-RU" sz="24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Bahnschrift SemiBold SemiConden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Bahnschrift SemiBold SemiConden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противоречия, возникающие между потребностями к сохранению и развитию культурного наследия народа и ряда проблем в рамках дополнительного образования</a:t>
              </a:r>
              <a:r>
                <a:rPr lang="ru-RU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Bahnschrift SemiBold SemiConden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3FCC9CBD-4407-EC8C-2EF8-D46156365F68}"/>
              </a:ext>
            </a:extLst>
          </p:cNvPr>
          <p:cNvGrpSpPr/>
          <p:nvPr/>
        </p:nvGrpSpPr>
        <p:grpSpPr>
          <a:xfrm>
            <a:off x="6079330" y="457200"/>
            <a:ext cx="5706022" cy="2971800"/>
            <a:chOff x="6079330" y="457200"/>
            <a:chExt cx="5706022" cy="2971800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01BBA99D-322F-0B68-5C2E-5E5CE97BB264}"/>
                </a:ext>
              </a:extLst>
            </p:cNvPr>
            <p:cNvSpPr/>
            <p:nvPr/>
          </p:nvSpPr>
          <p:spPr>
            <a:xfrm>
              <a:off x="6095999" y="457200"/>
              <a:ext cx="5588791" cy="2971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B0F88E8-2CFA-0D86-0D26-E6FE3C2551C6}"/>
                </a:ext>
              </a:extLst>
            </p:cNvPr>
            <p:cNvSpPr txBox="1"/>
            <p:nvPr/>
          </p:nvSpPr>
          <p:spPr>
            <a:xfrm>
              <a:off x="6079330" y="598944"/>
              <a:ext cx="5706022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400" b="1" kern="100" dirty="0">
                  <a:effectLst/>
                  <a:latin typeface="Bahnschrift SemiBold SemiConden" panose="020B0502040204020203" pitchFamily="34" charset="0"/>
                  <a:ea typeface="WenQuanYi Micro Hei"/>
                  <a:cs typeface="Lohit Hindi"/>
                </a:rPr>
                <a:t>Г</a:t>
              </a:r>
              <a:r>
                <a:rPr lang="x-none" sz="2400" b="1" kern="100" dirty="0">
                  <a:effectLst/>
                  <a:latin typeface="Bahnschrift SemiBold SemiConden" panose="020B0502040204020203" pitchFamily="34" charset="0"/>
                  <a:ea typeface="WenQuanYi Micro Hei"/>
                  <a:cs typeface="Lohit Hindi"/>
                </a:rPr>
                <a:t>лавная проблема</a:t>
              </a:r>
              <a:r>
                <a:rPr lang="x-none" sz="2400" kern="100" dirty="0">
                  <a:effectLst/>
                  <a:latin typeface="Bahnschrift SemiBold SemiConden" panose="020B0502040204020203" pitchFamily="34" charset="0"/>
                  <a:ea typeface="WenQuanYi Micro Hei"/>
                  <a:cs typeface="Lohit Hindi"/>
                </a:rPr>
                <a:t>: </a:t>
              </a:r>
              <a:r>
                <a:rPr lang="x-none" sz="2400" kern="1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Bahnschrift SemiBold SemiConden" panose="020B0502040204020203" pitchFamily="34" charset="0"/>
                  <a:ea typeface="WenQuanYi Micro Hei"/>
                  <a:cs typeface="Lohit Hindi"/>
                </a:rPr>
                <a:t>сохранение и поддержание традиций русского народного искусства как одного из факторов духовно-нравственного воспитания подрастающего поколения, направленной на популяризацию и пропаганду русской народной песни в широкой слушательской аудитории.</a:t>
              </a:r>
              <a:endParaRPr lang="ru-RU" sz="2400" dirty="0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85EBDDCF-F0FA-D30F-3BD8-4AADD22BF512}"/>
              </a:ext>
            </a:extLst>
          </p:cNvPr>
          <p:cNvGrpSpPr/>
          <p:nvPr/>
        </p:nvGrpSpPr>
        <p:grpSpPr>
          <a:xfrm>
            <a:off x="507210" y="3581400"/>
            <a:ext cx="5471559" cy="2647950"/>
            <a:chOff x="507210" y="3581400"/>
            <a:chExt cx="5471559" cy="2647950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0EF3E8E3-8CDF-91D3-34AB-D6491AB79592}"/>
                </a:ext>
              </a:extLst>
            </p:cNvPr>
            <p:cNvSpPr/>
            <p:nvPr/>
          </p:nvSpPr>
          <p:spPr>
            <a:xfrm>
              <a:off x="507210" y="3581400"/>
              <a:ext cx="5471559" cy="264795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35CCC1-9218-B9CA-A367-8DA4D7B9EB41}"/>
                </a:ext>
              </a:extLst>
            </p:cNvPr>
            <p:cNvSpPr txBox="1"/>
            <p:nvPr/>
          </p:nvSpPr>
          <p:spPr>
            <a:xfrm>
              <a:off x="800100" y="4120545"/>
              <a:ext cx="478869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algn="just">
                <a:buNone/>
              </a:pPr>
              <a:r>
                <a:rPr lang="ru-RU" sz="2400" b="1" dirty="0">
                  <a:solidFill>
                    <a:schemeClr val="bg2">
                      <a:lumMod val="10000"/>
                    </a:schemeClr>
                  </a:solidFill>
                  <a:effectLst/>
                  <a:latin typeface="Bahnschrift SemiBold SemiConden" panose="020B0502040204020203" pitchFamily="34" charset="0"/>
                  <a:ea typeface="Times New Roman" panose="02020603050405020304" pitchFamily="18" charset="0"/>
                </a:rPr>
                <a:t>Объект исследования: </a:t>
              </a:r>
              <a:r>
                <a:rPr lang="ru-RU" sz="2400" dirty="0">
                  <a:solidFill>
                    <a:schemeClr val="bg2">
                      <a:lumMod val="25000"/>
                    </a:schemeClr>
                  </a:solidFill>
                  <a:effectLst/>
                  <a:latin typeface="Bahnschrift SemiBold SemiConden" panose="020B0502040204020203" pitchFamily="34" charset="0"/>
                  <a:ea typeface="Times New Roman" panose="02020603050405020304" pitchFamily="18" charset="0"/>
                </a:rPr>
                <a:t>русская народная песня как явление русской народной художественной культуры.</a:t>
              </a:r>
              <a:r>
                <a:rPr lang="ru-RU" sz="2400" b="1" dirty="0">
                  <a:solidFill>
                    <a:schemeClr val="bg2">
                      <a:lumMod val="25000"/>
                    </a:schemeClr>
                  </a:solidFill>
                  <a:effectLst/>
                  <a:latin typeface="Bahnschrift SemiBold SemiConden" panose="020B0502040204020203" pitchFamily="34" charset="0"/>
                  <a:ea typeface="Times New Roman" panose="02020603050405020304" pitchFamily="18" charset="0"/>
                </a:rPr>
                <a:t> </a:t>
              </a:r>
              <a:endParaRPr lang="ru-RU" dirty="0">
                <a:solidFill>
                  <a:schemeClr val="bg2">
                    <a:lumMod val="25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E2BA82E9-2EED-97B0-14DB-90F69BB56679}"/>
              </a:ext>
            </a:extLst>
          </p:cNvPr>
          <p:cNvGrpSpPr/>
          <p:nvPr/>
        </p:nvGrpSpPr>
        <p:grpSpPr>
          <a:xfrm>
            <a:off x="6096000" y="3581400"/>
            <a:ext cx="5588790" cy="2647950"/>
            <a:chOff x="6096000" y="3581400"/>
            <a:chExt cx="5588790" cy="2647950"/>
          </a:xfrm>
        </p:grpSpPr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1671411F-8AC1-777A-11CC-F95EECDD91CC}"/>
                </a:ext>
              </a:extLst>
            </p:cNvPr>
            <p:cNvSpPr/>
            <p:nvPr/>
          </p:nvSpPr>
          <p:spPr>
            <a:xfrm>
              <a:off x="6096000" y="3581400"/>
              <a:ext cx="5588790" cy="264795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EF9EDB-A74B-6D55-D1BB-5EBCD317C572}"/>
                </a:ext>
              </a:extLst>
            </p:cNvPr>
            <p:cNvSpPr txBox="1"/>
            <p:nvPr/>
          </p:nvSpPr>
          <p:spPr>
            <a:xfrm>
              <a:off x="6404368" y="3709839"/>
              <a:ext cx="4972051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buNone/>
              </a:pPr>
              <a:r>
                <a:rPr lang="ru-RU" sz="2400" b="1" dirty="0">
                  <a:effectLst/>
                  <a:latin typeface="Bahnschrift SemiBold SemiConden" panose="020B0502040204020203" pitchFamily="34" charset="0"/>
                  <a:ea typeface="Times New Roman" panose="02020603050405020304" pitchFamily="18" charset="0"/>
                </a:rPr>
                <a:t>Предмет исследования: </a:t>
              </a:r>
              <a:r>
                <a:rPr lang="ru-RU" sz="2400" dirty="0">
                  <a:solidFill>
                    <a:schemeClr val="bg2">
                      <a:lumMod val="25000"/>
                    </a:schemeClr>
                  </a:solidFill>
                  <a:effectLst/>
                  <a:latin typeface="Bahnschrift SemiBold SemiConden" panose="020B0502040204020203" pitchFamily="34" charset="0"/>
                  <a:ea typeface="Times New Roman" panose="02020603050405020304" pitchFamily="18" charset="0"/>
                </a:rPr>
                <a:t>приобщение детей к русской народной художественной культуре посредством изучения русской народной песни в условиях дополнительного образования. </a:t>
              </a:r>
              <a:endParaRPr lang="ru-RU" dirty="0">
                <a:solidFill>
                  <a:schemeClr val="bg2">
                    <a:lumMod val="25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635D5B9-7943-0126-8938-2557C64D9370}"/>
              </a:ext>
            </a:extLst>
          </p:cNvPr>
          <p:cNvSpPr/>
          <p:nvPr/>
        </p:nvSpPr>
        <p:spPr>
          <a:xfrm rot="20423385">
            <a:off x="-9122091" y="9620321"/>
            <a:ext cx="15572744" cy="2415497"/>
          </a:xfrm>
          <a:prstGeom prst="rect">
            <a:avLst/>
          </a:prstGeom>
          <a:solidFill>
            <a:schemeClr val="accent2">
              <a:lumMod val="7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26D326C0-E60A-ECDA-3E36-DC9A60BFC5CC}"/>
              </a:ext>
            </a:extLst>
          </p:cNvPr>
          <p:cNvSpPr/>
          <p:nvPr/>
        </p:nvSpPr>
        <p:spPr>
          <a:xfrm rot="21350641">
            <a:off x="4588133" y="9450750"/>
            <a:ext cx="15059559" cy="1615064"/>
          </a:xfrm>
          <a:prstGeom prst="rect">
            <a:avLst/>
          </a:prstGeom>
          <a:solidFill>
            <a:schemeClr val="accent2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80B366-D5C1-8B6A-00AA-ED408E9F339F}"/>
              </a:ext>
            </a:extLst>
          </p:cNvPr>
          <p:cNvSpPr txBox="1"/>
          <p:nvPr/>
        </p:nvSpPr>
        <p:spPr>
          <a:xfrm>
            <a:off x="-4363969" y="-1555492"/>
            <a:ext cx="375285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Цель проекта: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 создание педагогических условий, инновационных поисков для формирования творческой активности обучающихся путем приобщения детей к русской народной художественной культуре с помощью народных песен.</a:t>
            </a:r>
            <a:endParaRPr lang="ru-RU" sz="20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77EB91F-AD28-D3CF-AD9A-9F499D7F2154}"/>
              </a:ext>
            </a:extLst>
          </p:cNvPr>
          <p:cNvSpPr txBox="1"/>
          <p:nvPr/>
        </p:nvSpPr>
        <p:spPr>
          <a:xfrm>
            <a:off x="12504566" y="-3114223"/>
            <a:ext cx="7181850" cy="6360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2800" b="1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Задачи: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WenQuanYi Micro Hei"/>
                <a:cs typeface="Lohit Hindi"/>
              </a:rPr>
              <a:t>Определить специфику развития мотивации обучающихся к познанию народных традиций. 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latin typeface="Bahnschrift SemiBold SemiConden" panose="020B0502040204020203" pitchFamily="34" charset="0"/>
              <a:ea typeface="WenQuanYi Micro Hei"/>
              <a:cs typeface="Lohit Hindi"/>
            </a:endParaRPr>
          </a:p>
          <a:p>
            <a:pPr marL="571500" indent="-342900" algn="just"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WenQuanYi Micro Hei"/>
                <a:cs typeface="Lohit Hindi"/>
              </a:rPr>
              <a:t> </a:t>
            </a:r>
            <a:r>
              <a:rPr lang="x-none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WenQuanYi Micro Hei"/>
                <a:cs typeface="Lohit Hindi"/>
              </a:rPr>
              <a:t>Повышать мотивацию к обучению через вовлечение в творческую деятельность. </a:t>
            </a:r>
            <a:endParaRPr lang="ru-RU" sz="2400" kern="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 Стимулировать у детей желание выступать вместе с родителями в концертах проекта. 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Определить место и роль русской народной песни в обществе в современных условиях.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2800" kern="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Воспитывать духовно-нравственные чувства, раскрывая значение русской культуры в жизни человека.</a:t>
            </a:r>
            <a:endParaRPr lang="ru-RU" sz="2400" kern="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54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FA4D512-A33C-D5D7-3396-690AD789C9BF}"/>
              </a:ext>
            </a:extLst>
          </p:cNvPr>
          <p:cNvSpPr/>
          <p:nvPr/>
        </p:nvSpPr>
        <p:spPr>
          <a:xfrm rot="20423385">
            <a:off x="-1268523" y="4230973"/>
            <a:ext cx="15572744" cy="2415497"/>
          </a:xfrm>
          <a:prstGeom prst="rect">
            <a:avLst/>
          </a:prstGeom>
          <a:solidFill>
            <a:schemeClr val="accent2">
              <a:lumMod val="7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B0A08E3-62B2-0FAA-8B90-956D5AD4C99A}"/>
              </a:ext>
            </a:extLst>
          </p:cNvPr>
          <p:cNvSpPr/>
          <p:nvPr/>
        </p:nvSpPr>
        <p:spPr>
          <a:xfrm rot="21350641">
            <a:off x="-1011931" y="5125526"/>
            <a:ext cx="15059559" cy="1615064"/>
          </a:xfrm>
          <a:prstGeom prst="rect">
            <a:avLst/>
          </a:prstGeom>
          <a:solidFill>
            <a:schemeClr val="accent2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16567C-9EBF-D6B7-EE29-C60D637F9EA1}"/>
              </a:ext>
            </a:extLst>
          </p:cNvPr>
          <p:cNvSpPr txBox="1"/>
          <p:nvPr/>
        </p:nvSpPr>
        <p:spPr>
          <a:xfrm>
            <a:off x="400051" y="1012954"/>
            <a:ext cx="375285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Цель проекта: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 создание педагогических условий, инновационных поисков для формирования творческой активности обучающихся путем приобщения детей к русской народной художественной культуре с помощью народных песен.</a:t>
            </a:r>
            <a:endParaRPr lang="ru-RU" sz="20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CA1EFC-66D9-DB9C-CE56-08E1D556FD6F}"/>
              </a:ext>
            </a:extLst>
          </p:cNvPr>
          <p:cNvSpPr txBox="1"/>
          <p:nvPr/>
        </p:nvSpPr>
        <p:spPr>
          <a:xfrm>
            <a:off x="4743450" y="248642"/>
            <a:ext cx="7181850" cy="6360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2800" b="1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Задачи: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WenQuanYi Micro Hei"/>
                <a:cs typeface="Lohit Hindi"/>
              </a:rPr>
              <a:t>Определить специфику развития мотивации обучающихся к познанию народных традиций. 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latin typeface="Bahnschrift SemiBold SemiConden" panose="020B0502040204020203" pitchFamily="34" charset="0"/>
              <a:ea typeface="WenQuanYi Micro Hei"/>
              <a:cs typeface="Lohit Hindi"/>
            </a:endParaRPr>
          </a:p>
          <a:p>
            <a:pPr marL="571500" indent="-342900" algn="just"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WenQuanYi Micro Hei"/>
                <a:cs typeface="Lohit Hindi"/>
              </a:rPr>
              <a:t> </a:t>
            </a:r>
            <a:r>
              <a:rPr lang="x-none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WenQuanYi Micro Hei"/>
                <a:cs typeface="Lohit Hindi"/>
              </a:rPr>
              <a:t>Повышать мотивацию к обучению через вовлечение в творческую деятельность. </a:t>
            </a:r>
            <a:endParaRPr lang="ru-RU" sz="2400" kern="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 Стимулировать у детей желание выступать вместе с родителями в концертах проекта. 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2800" kern="10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Определить место и роль русской народной песни в обществе в современных условиях.</a:t>
            </a:r>
            <a:endParaRPr lang="ru-RU" sz="2400" kern="10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  <a:p>
            <a:pPr marL="571500" indent="-34290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2800" kern="0" dirty="0">
                <a:solidFill>
                  <a:schemeClr val="bg2">
                    <a:lumMod val="10000"/>
                  </a:schemeClr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Воспитывать духовно-нравственные чувства, раскрывая значение русской культуры в жизни человека.</a:t>
            </a:r>
            <a:endParaRPr lang="ru-RU" sz="2400" kern="0" dirty="0">
              <a:solidFill>
                <a:schemeClr val="bg2">
                  <a:lumMod val="10000"/>
                </a:schemeClr>
              </a:solidFill>
              <a:effectLst/>
              <a:latin typeface="Bahnschrift SemiBold SemiConden" panose="020B0502040204020203" pitchFamily="34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189D9C-B187-0F55-3E1B-1C9DF13A9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2" t="22749" r="19308" b="610"/>
          <a:stretch>
            <a:fillRect/>
          </a:stretch>
        </p:blipFill>
        <p:spPr>
          <a:xfrm>
            <a:off x="-4194040" y="7212058"/>
            <a:ext cx="2971800" cy="2930381"/>
          </a:xfrm>
          <a:custGeom>
            <a:avLst/>
            <a:gdLst>
              <a:gd name="connsiteX0" fmla="*/ 2733675 w 5467350"/>
              <a:gd name="connsiteY0" fmla="*/ 0 h 5391150"/>
              <a:gd name="connsiteX1" fmla="*/ 5467350 w 5467350"/>
              <a:gd name="connsiteY1" fmla="*/ 2695575 h 5391150"/>
              <a:gd name="connsiteX2" fmla="*/ 2733675 w 5467350"/>
              <a:gd name="connsiteY2" fmla="*/ 5391150 h 5391150"/>
              <a:gd name="connsiteX3" fmla="*/ 0 w 5467350"/>
              <a:gd name="connsiteY3" fmla="*/ 2695575 h 5391150"/>
              <a:gd name="connsiteX4" fmla="*/ 2733675 w 5467350"/>
              <a:gd name="connsiteY4" fmla="*/ 0 h 539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7350" h="5391150">
                <a:moveTo>
                  <a:pt x="2733675" y="0"/>
                </a:moveTo>
                <a:cubicBezTo>
                  <a:pt x="4243442" y="0"/>
                  <a:pt x="5467350" y="1206850"/>
                  <a:pt x="5467350" y="2695575"/>
                </a:cubicBezTo>
                <a:cubicBezTo>
                  <a:pt x="5467350" y="4184300"/>
                  <a:pt x="4243442" y="5391150"/>
                  <a:pt x="2733675" y="5391150"/>
                </a:cubicBezTo>
                <a:cubicBezTo>
                  <a:pt x="1223908" y="5391150"/>
                  <a:pt x="0" y="4184300"/>
                  <a:pt x="0" y="2695575"/>
                </a:cubicBezTo>
                <a:cubicBezTo>
                  <a:pt x="0" y="1206850"/>
                  <a:pt x="1223908" y="0"/>
                  <a:pt x="2733675" y="0"/>
                </a:cubicBezTo>
                <a:close/>
              </a:path>
            </a:pathLst>
          </a:cu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CD22C0B-F54E-A5AE-2450-2EB27D9D3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6" t="1157" r="9250" b="1157"/>
          <a:stretch>
            <a:fillRect/>
          </a:stretch>
        </p:blipFill>
        <p:spPr>
          <a:xfrm>
            <a:off x="13420725" y="-3629332"/>
            <a:ext cx="4791075" cy="4642286"/>
          </a:xfrm>
          <a:custGeom>
            <a:avLst/>
            <a:gdLst>
              <a:gd name="connsiteX0" fmla="*/ 3762375 w 7524750"/>
              <a:gd name="connsiteY0" fmla="*/ 0 h 7067550"/>
              <a:gd name="connsiteX1" fmla="*/ 7524750 w 7524750"/>
              <a:gd name="connsiteY1" fmla="*/ 3533775 h 7067550"/>
              <a:gd name="connsiteX2" fmla="*/ 3762375 w 7524750"/>
              <a:gd name="connsiteY2" fmla="*/ 7067550 h 7067550"/>
              <a:gd name="connsiteX3" fmla="*/ 0 w 7524750"/>
              <a:gd name="connsiteY3" fmla="*/ 3533775 h 7067550"/>
              <a:gd name="connsiteX4" fmla="*/ 3762375 w 7524750"/>
              <a:gd name="connsiteY4" fmla="*/ 0 h 706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24750" h="7067550">
                <a:moveTo>
                  <a:pt x="3762375" y="0"/>
                </a:moveTo>
                <a:cubicBezTo>
                  <a:pt x="5840277" y="0"/>
                  <a:pt x="7524750" y="1582125"/>
                  <a:pt x="7524750" y="3533775"/>
                </a:cubicBezTo>
                <a:cubicBezTo>
                  <a:pt x="7524750" y="5485425"/>
                  <a:pt x="5840277" y="7067550"/>
                  <a:pt x="3762375" y="7067550"/>
                </a:cubicBezTo>
                <a:cubicBezTo>
                  <a:pt x="1684473" y="7067550"/>
                  <a:pt x="0" y="5485425"/>
                  <a:pt x="0" y="3533775"/>
                </a:cubicBezTo>
                <a:cubicBezTo>
                  <a:pt x="0" y="1582125"/>
                  <a:pt x="1684473" y="0"/>
                  <a:pt x="376237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86957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F56B2C-FFF0-0320-4439-F8C388878DF1}"/>
              </a:ext>
            </a:extLst>
          </p:cNvPr>
          <p:cNvSpPr/>
          <p:nvPr/>
        </p:nvSpPr>
        <p:spPr>
          <a:xfrm>
            <a:off x="-743511" y="761277"/>
            <a:ext cx="8382561" cy="1938462"/>
          </a:xfrm>
          <a:prstGeom prst="rect">
            <a:avLst/>
          </a:prstGeom>
          <a:solidFill>
            <a:schemeClr val="accent2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F44C5B-034B-AC80-3742-C28ADB3BC6E9}"/>
              </a:ext>
            </a:extLst>
          </p:cNvPr>
          <p:cNvSpPr txBox="1"/>
          <p:nvPr/>
        </p:nvSpPr>
        <p:spPr>
          <a:xfrm>
            <a:off x="361950" y="348404"/>
            <a:ext cx="7277100" cy="2817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Научная новизна</a:t>
            </a:r>
            <a:r>
              <a:rPr lang="ru-RU" sz="2800" dirty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проекта - синкретизм русской народной художественной культуры является базовой основой межпредметной связи и интегрированности в образовательном процессе; а также преемственность в образовании основывается на преемственности поколений. </a:t>
            </a:r>
            <a:endParaRPr lang="ru-RU" sz="2000" dirty="0">
              <a:effectLst/>
              <a:latin typeface="Bahnschrift SemiBold SemiConden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BD78D0D-03CF-D98C-E0DD-CFCAB3A4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2" t="22749" r="19308" b="610"/>
          <a:stretch>
            <a:fillRect/>
          </a:stretch>
        </p:blipFill>
        <p:spPr>
          <a:xfrm>
            <a:off x="4124325" y="3927619"/>
            <a:ext cx="2971800" cy="2930381"/>
          </a:xfrm>
          <a:custGeom>
            <a:avLst/>
            <a:gdLst>
              <a:gd name="connsiteX0" fmla="*/ 2733675 w 5467350"/>
              <a:gd name="connsiteY0" fmla="*/ 0 h 5391150"/>
              <a:gd name="connsiteX1" fmla="*/ 5467350 w 5467350"/>
              <a:gd name="connsiteY1" fmla="*/ 2695575 h 5391150"/>
              <a:gd name="connsiteX2" fmla="*/ 2733675 w 5467350"/>
              <a:gd name="connsiteY2" fmla="*/ 5391150 h 5391150"/>
              <a:gd name="connsiteX3" fmla="*/ 0 w 5467350"/>
              <a:gd name="connsiteY3" fmla="*/ 2695575 h 5391150"/>
              <a:gd name="connsiteX4" fmla="*/ 2733675 w 5467350"/>
              <a:gd name="connsiteY4" fmla="*/ 0 h 539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7350" h="5391150">
                <a:moveTo>
                  <a:pt x="2733675" y="0"/>
                </a:moveTo>
                <a:cubicBezTo>
                  <a:pt x="4243442" y="0"/>
                  <a:pt x="5467350" y="1206850"/>
                  <a:pt x="5467350" y="2695575"/>
                </a:cubicBezTo>
                <a:cubicBezTo>
                  <a:pt x="5467350" y="4184300"/>
                  <a:pt x="4243442" y="5391150"/>
                  <a:pt x="2733675" y="5391150"/>
                </a:cubicBezTo>
                <a:cubicBezTo>
                  <a:pt x="1223908" y="5391150"/>
                  <a:pt x="0" y="4184300"/>
                  <a:pt x="0" y="2695575"/>
                </a:cubicBezTo>
                <a:cubicBezTo>
                  <a:pt x="0" y="1206850"/>
                  <a:pt x="1223908" y="0"/>
                  <a:pt x="2733675" y="0"/>
                </a:cubicBezTo>
                <a:close/>
              </a:path>
            </a:pathLst>
          </a:cu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EDA9FDB-6565-D24C-A484-366838D74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188453"/>
            <a:ext cx="2954211" cy="26856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14785C-D336-165E-A3DC-B9F5FC51D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889" y="0"/>
            <a:ext cx="2954211" cy="26856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ECDA84-DA78-891F-424D-942CE7249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6" t="1157" r="9250" b="1157"/>
          <a:stretch>
            <a:fillRect/>
          </a:stretch>
        </p:blipFill>
        <p:spPr>
          <a:xfrm>
            <a:off x="7267575" y="1867310"/>
            <a:ext cx="4791075" cy="4642286"/>
          </a:xfrm>
          <a:custGeom>
            <a:avLst/>
            <a:gdLst>
              <a:gd name="connsiteX0" fmla="*/ 3762375 w 7524750"/>
              <a:gd name="connsiteY0" fmla="*/ 0 h 7067550"/>
              <a:gd name="connsiteX1" fmla="*/ 7524750 w 7524750"/>
              <a:gd name="connsiteY1" fmla="*/ 3533775 h 7067550"/>
              <a:gd name="connsiteX2" fmla="*/ 3762375 w 7524750"/>
              <a:gd name="connsiteY2" fmla="*/ 7067550 h 7067550"/>
              <a:gd name="connsiteX3" fmla="*/ 0 w 7524750"/>
              <a:gd name="connsiteY3" fmla="*/ 3533775 h 7067550"/>
              <a:gd name="connsiteX4" fmla="*/ 3762375 w 7524750"/>
              <a:gd name="connsiteY4" fmla="*/ 0 h 706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24750" h="7067550">
                <a:moveTo>
                  <a:pt x="3762375" y="0"/>
                </a:moveTo>
                <a:cubicBezTo>
                  <a:pt x="5840277" y="0"/>
                  <a:pt x="7524750" y="1582125"/>
                  <a:pt x="7524750" y="3533775"/>
                </a:cubicBezTo>
                <a:cubicBezTo>
                  <a:pt x="7524750" y="5485425"/>
                  <a:pt x="5840277" y="7067550"/>
                  <a:pt x="3762375" y="7067550"/>
                </a:cubicBezTo>
                <a:cubicBezTo>
                  <a:pt x="1684473" y="7067550"/>
                  <a:pt x="0" y="5485425"/>
                  <a:pt x="0" y="3533775"/>
                </a:cubicBezTo>
                <a:cubicBezTo>
                  <a:pt x="0" y="1582125"/>
                  <a:pt x="1684473" y="0"/>
                  <a:pt x="376237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90072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5AB2B6F-BDF8-1A6C-C1F0-933E91B6D2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5CCBC3-8178-6D65-690D-401FB62EA78D}"/>
              </a:ext>
            </a:extLst>
          </p:cNvPr>
          <p:cNvSpPr/>
          <p:nvPr/>
        </p:nvSpPr>
        <p:spPr>
          <a:xfrm>
            <a:off x="114300" y="727853"/>
            <a:ext cx="8172450" cy="59878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7CF0341-6253-70F7-4A51-9B193689D881}"/>
              </a:ext>
            </a:extLst>
          </p:cNvPr>
          <p:cNvSpPr/>
          <p:nvPr/>
        </p:nvSpPr>
        <p:spPr>
          <a:xfrm rot="476875">
            <a:off x="-496598" y="-356158"/>
            <a:ext cx="14033868" cy="200200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492C37-0A61-6139-BDD8-5C4D5D88E540}"/>
              </a:ext>
            </a:extLst>
          </p:cNvPr>
          <p:cNvSpPr/>
          <p:nvPr/>
        </p:nvSpPr>
        <p:spPr>
          <a:xfrm rot="16200000">
            <a:off x="5050068" y="1906813"/>
            <a:ext cx="9866198" cy="1864975"/>
          </a:xfrm>
          <a:prstGeom prst="rect">
            <a:avLst/>
          </a:prstGeom>
          <a:solidFill>
            <a:schemeClr val="accent2">
              <a:lumMod val="7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15B5D-69AC-23B0-278D-7F568F87F063}"/>
              </a:ext>
            </a:extLst>
          </p:cNvPr>
          <p:cNvSpPr txBox="1"/>
          <p:nvPr/>
        </p:nvSpPr>
        <p:spPr>
          <a:xfrm>
            <a:off x="4514850" y="0"/>
            <a:ext cx="7677150" cy="162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</a:pPr>
            <a:r>
              <a:rPr lang="ru-RU" sz="3200" b="1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Основой содержания проекта</a:t>
            </a:r>
            <a:r>
              <a:rPr lang="ru-RU" sz="32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пропаганда ценностей, заключенных в народной музыке, в русской народной песне</a:t>
            </a:r>
            <a:endParaRPr lang="ru-RU" sz="2400" dirty="0">
              <a:solidFill>
                <a:schemeClr val="bg1"/>
              </a:solidFill>
              <a:effectLst/>
              <a:latin typeface="Bahnschrift SemiBold SemiConden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7EF5F-2CD1-5395-4D62-30B468C6F42D}"/>
              </a:ext>
            </a:extLst>
          </p:cNvPr>
          <p:cNvSpPr txBox="1"/>
          <p:nvPr/>
        </p:nvSpPr>
        <p:spPr>
          <a:xfrm>
            <a:off x="400050" y="1716224"/>
            <a:ext cx="7886700" cy="5212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и методы, введенные в практику в ходе реализации проекта: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Bahnschrift SemiBold SemiConden" panose="020B0502040204020203" pitchFamily="34" charset="0"/>
              </a:rPr>
              <a:t>подготовка к совместным выступлениям детей и родителей; 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Bahnschrift SemiBold SemiConden" panose="020B0502040204020203" pitchFamily="34" charset="0"/>
              </a:rPr>
              <a:t>проведение совместных мероприятий детей, родителей, преподавателей; 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Bahnschrift SemiBold SemiConden" panose="020B0502040204020203" pitchFamily="34" charset="0"/>
              </a:rPr>
              <a:t>проведение лекций, мастер-классов совместно с сотрудниками музея г. Северска по русской народной художественной культуре «Обычаи и традиции Томской области; 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Bahnschrift SemiBold SemiConden" panose="020B0502040204020203" pitchFamily="34" charset="0"/>
              </a:rPr>
              <a:t>проведение мероприятия «Праздники народного календаря»; 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Bahnschrift SemiBold SemiConden" panose="020B0502040204020203" pitchFamily="34" charset="0"/>
              </a:rPr>
              <a:t>участие в конкурсной деятельности.</a:t>
            </a:r>
          </a:p>
          <a:p>
            <a:pPr algn="just" fontAlgn="base">
              <a:lnSpc>
                <a:spcPct val="114000"/>
              </a:lnSpc>
              <a:buNone/>
            </a:pPr>
            <a:endParaRPr lang="ru-RU" sz="2800" dirty="0">
              <a:effectLst/>
              <a:latin typeface="Bahnschrift SemiBold SemiConden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74C2EC9-5FD6-000C-5C4C-6BE624B2F950}"/>
              </a:ext>
            </a:extLst>
          </p:cNvPr>
          <p:cNvSpPr/>
          <p:nvPr/>
        </p:nvSpPr>
        <p:spPr>
          <a:xfrm rot="16200000">
            <a:off x="10603010" y="4908021"/>
            <a:ext cx="3177982" cy="1864975"/>
          </a:xfrm>
          <a:prstGeom prst="rect">
            <a:avLst/>
          </a:prstGeom>
          <a:solidFill>
            <a:schemeClr val="accent2">
              <a:lumMod val="75000"/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410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D51678A-52E6-EA17-9C86-D9EBDBEB22B3}"/>
              </a:ext>
            </a:extLst>
          </p:cNvPr>
          <p:cNvSpPr txBox="1"/>
          <p:nvPr/>
        </p:nvSpPr>
        <p:spPr>
          <a:xfrm>
            <a:off x="3341829" y="177511"/>
            <a:ext cx="5791200" cy="770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Ожидаемый результат </a:t>
            </a:r>
            <a:endParaRPr lang="ru-RU" sz="3600" dirty="0">
              <a:effectLst/>
              <a:latin typeface="Bahnschrift SemiBold SemiConden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4601E4-B6E7-0832-53FE-93AB6052C043}"/>
              </a:ext>
            </a:extLst>
          </p:cNvPr>
          <p:cNvSpPr txBox="1"/>
          <p:nvPr/>
        </p:nvSpPr>
        <p:spPr>
          <a:xfrm>
            <a:off x="1247775" y="1447793"/>
            <a:ext cx="9315450" cy="4519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OpenSymbol"/>
              </a:rPr>
              <a:t>повышение мотивации к совместной творческой деятельности участников; </a:t>
            </a:r>
            <a:endParaRPr lang="ru-RU" sz="2000" dirty="0">
              <a:latin typeface="Bahnschrift SemiBold SemiConden" panose="020B0502040204020203" pitchFamily="34" charset="0"/>
              <a:ea typeface="Calibri" panose="020F0502020204030204" pitchFamily="34" charset="0"/>
              <a:cs typeface="OpenSymbol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OpenSymbol"/>
              </a:rPr>
              <a:t>усиление заинтересованности родителей в результатах обучения;</a:t>
            </a:r>
            <a:r>
              <a:rPr lang="ru-RU" sz="2800" dirty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OpenSymbol"/>
              </a:rPr>
              <a:t> создание социального партнерства МАУДО ДШИ, семьи и городских учреждений культуры в вопросах духовно-нравственного воспитания детей;</a:t>
            </a:r>
            <a:endParaRPr lang="ru-RU" sz="2000" dirty="0">
              <a:latin typeface="Bahnschrift SemiBold SemiConden" panose="020B0502040204020203" pitchFamily="34" charset="0"/>
              <a:ea typeface="Calibri" panose="020F0502020204030204" pitchFamily="34" charset="0"/>
              <a:cs typeface="OpenSymbol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ориентированность на различные возрастные категории и социальные слои горожан;</a:t>
            </a:r>
            <a:endParaRPr lang="ru-RU" sz="2000" dirty="0">
              <a:solidFill>
                <a:srgbClr val="000000"/>
              </a:solidFill>
              <a:latin typeface="Bahnschrift SemiBold SemiConden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x-none" sz="2800" kern="100" dirty="0">
                <a:effectLst/>
                <a:latin typeface="Bahnschrift SemiBold SemiConden" panose="020B0502040204020203" pitchFamily="34" charset="0"/>
                <a:ea typeface="WenQuanYi Micro Hei"/>
                <a:cs typeface="OpenSymbol"/>
              </a:rPr>
              <a:t>рост престижа ДШИ в культурном пространстве города.</a:t>
            </a:r>
            <a:endParaRPr lang="ru-RU" sz="2400" kern="100" dirty="0">
              <a:effectLst/>
              <a:latin typeface="Bahnschrift SemiBold SemiConden" panose="020B0502040204020203" pitchFamily="34" charset="0"/>
              <a:ea typeface="WenQuanYi Micro Hei"/>
              <a:cs typeface="OpenSymbol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52CE5A5-308E-9F4F-AB7B-7A786DB6E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9" r="42892" b="72691"/>
          <a:stretch>
            <a:fillRect/>
          </a:stretch>
        </p:blipFill>
        <p:spPr>
          <a:xfrm rot="20038637">
            <a:off x="-618921" y="22643"/>
            <a:ext cx="3574943" cy="12954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50130A0-5B6C-0DC5-F1FC-AE50EEA2E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 r="42892" b="72691"/>
          <a:stretch>
            <a:fillRect/>
          </a:stretch>
        </p:blipFill>
        <p:spPr>
          <a:xfrm rot="1387280">
            <a:off x="8620126" y="-84859"/>
            <a:ext cx="3886200" cy="12954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A320A7-C93C-F92F-48F3-95A0ADABDD0F}"/>
              </a:ext>
            </a:extLst>
          </p:cNvPr>
          <p:cNvSpPr/>
          <p:nvPr/>
        </p:nvSpPr>
        <p:spPr>
          <a:xfrm rot="2246325">
            <a:off x="-1517640" y="4694516"/>
            <a:ext cx="7676081" cy="2415497"/>
          </a:xfrm>
          <a:prstGeom prst="rect">
            <a:avLst/>
          </a:prstGeom>
          <a:solidFill>
            <a:schemeClr val="accent2">
              <a:lumMod val="7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69AE5F-6F26-168C-669C-02D2D9E75C91}"/>
              </a:ext>
            </a:extLst>
          </p:cNvPr>
          <p:cNvSpPr txBox="1"/>
          <p:nvPr/>
        </p:nvSpPr>
        <p:spPr>
          <a:xfrm>
            <a:off x="-5840774" y="-2262158"/>
            <a:ext cx="57340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Вывод: </a:t>
            </a:r>
            <a:r>
              <a:rPr lang="ru-RU" sz="3600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</a:rPr>
              <a:t>музыкальное обучение в классе народного пения, основанное на методах и технологиях преемственности, способствуют повышению внутренней мотивации обучающихся ДШИ.</a:t>
            </a:r>
            <a:endParaRPr lang="ru-RU" sz="3600" dirty="0">
              <a:latin typeface="Bahnschrift SemiBold SemiConden" panose="020B0502040204020203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33ABDDD-DD5F-6663-306B-514BA8170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2897"/>
          <a:stretch>
            <a:fillRect/>
          </a:stretch>
        </p:blipFill>
        <p:spPr>
          <a:xfrm>
            <a:off x="12744450" y="6073915"/>
            <a:ext cx="5753100" cy="685800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87000">
                <a:schemeClr val="accent2">
                  <a:lumMod val="75000"/>
                </a:schemeClr>
              </a:gs>
            </a:gsLst>
            <a:lin ang="0" scaled="0"/>
          </a:gradFill>
        </p:spPr>
      </p:pic>
    </p:spTree>
    <p:extLst>
      <p:ext uri="{BB962C8B-B14F-4D97-AF65-F5344CB8AC3E}">
        <p14:creationId xmlns:p14="http://schemas.microsoft.com/office/powerpoint/2010/main" val="3157414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CFDC16-351B-5CAB-42EA-9F77CA5C5A65}"/>
              </a:ext>
            </a:extLst>
          </p:cNvPr>
          <p:cNvSpPr txBox="1"/>
          <p:nvPr/>
        </p:nvSpPr>
        <p:spPr>
          <a:xfrm>
            <a:off x="704850" y="1166842"/>
            <a:ext cx="57340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</a:rPr>
              <a:t>Вывод: </a:t>
            </a:r>
            <a:r>
              <a:rPr lang="ru-RU" sz="3600" dirty="0">
                <a:effectLst/>
                <a:latin typeface="Bahnschrift SemiBold SemiConden" panose="020B0502040204020203" pitchFamily="34" charset="0"/>
                <a:ea typeface="Calibri" panose="020F0502020204030204" pitchFamily="34" charset="0"/>
              </a:rPr>
              <a:t>музыкальное обучение в классе народного пения, основанное на методах и технологиях преемственности, способствуют повышению внутренней мотивации обучающихся ДШИ.</a:t>
            </a:r>
            <a:endParaRPr lang="ru-RU" sz="3600" dirty="0">
              <a:latin typeface="Bahnschrift SemiBold SemiConden" panose="020B0502040204020203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56B83D-3219-A30E-A60D-D3784FF03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2897"/>
          <a:stretch>
            <a:fillRect/>
          </a:stretch>
        </p:blipFill>
        <p:spPr>
          <a:xfrm>
            <a:off x="6438900" y="0"/>
            <a:ext cx="5753100" cy="685800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87000">
                <a:schemeClr val="accent2">
                  <a:lumMod val="75000"/>
                </a:schemeClr>
              </a:gs>
            </a:gsLst>
            <a:lin ang="0" scaled="0"/>
          </a:gradFill>
        </p:spPr>
      </p:pic>
    </p:spTree>
    <p:extLst>
      <p:ext uri="{BB962C8B-B14F-4D97-AF65-F5344CB8AC3E}">
        <p14:creationId xmlns:p14="http://schemas.microsoft.com/office/powerpoint/2010/main" val="12945911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B57CB6-8D15-C918-1A5C-0871C0692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004CC54-1FA4-69A4-EE0A-2A027E794B20}"/>
              </a:ext>
            </a:extLst>
          </p:cNvPr>
          <p:cNvSpPr/>
          <p:nvPr/>
        </p:nvSpPr>
        <p:spPr>
          <a:xfrm>
            <a:off x="-52251" y="0"/>
            <a:ext cx="12244251" cy="6857999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63E400-CCD3-176A-DF14-B0E573333E5A}"/>
              </a:ext>
            </a:extLst>
          </p:cNvPr>
          <p:cNvSpPr/>
          <p:nvPr/>
        </p:nvSpPr>
        <p:spPr>
          <a:xfrm>
            <a:off x="-52251" y="1494690"/>
            <a:ext cx="12244250" cy="3868615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A2A6B1-C953-EE0E-152A-E1E313CAB442}"/>
              </a:ext>
            </a:extLst>
          </p:cNvPr>
          <p:cNvSpPr txBox="1"/>
          <p:nvPr/>
        </p:nvSpPr>
        <p:spPr>
          <a:xfrm>
            <a:off x="1533525" y="2888113"/>
            <a:ext cx="9124950" cy="108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6600" dirty="0">
                <a:solidFill>
                  <a:schemeClr val="bg1"/>
                </a:solidFill>
                <a:effectLst/>
                <a:latin typeface="Bahnschrift SemiBold SemiConden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</a:t>
            </a:r>
            <a:endParaRPr lang="ru-RU" sz="5400" dirty="0">
              <a:solidFill>
                <a:schemeClr val="bg1"/>
              </a:solidFill>
              <a:effectLst/>
              <a:latin typeface="Bahnschrift SemiBold SemiConden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3637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605</Words>
  <Application>Microsoft Office PowerPoint</Application>
  <PresentationFormat>Широкоэкранный</PresentationFormat>
  <Paragraphs>48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Liberation Serif</vt:lpstr>
      <vt:lpstr>Arial</vt:lpstr>
      <vt:lpstr>Bahnschrift SemiBold SemiConden</vt:lpstr>
      <vt:lpstr>Calibri</vt:lpstr>
      <vt:lpstr>Calibri Light</vt:lpstr>
      <vt:lpstr>Times New Roman</vt:lpstr>
      <vt:lpstr>Тема Office</vt:lpstr>
      <vt:lpstr>Русская народная песня как средство духовно-нравственного воспитания обучающихся в Детской школе искусств  в рамках проекта «Русская песня — душа народа»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RX-user</dc:creator>
  <cp:lastModifiedBy>RX-user</cp:lastModifiedBy>
  <cp:revision>2</cp:revision>
  <dcterms:created xsi:type="dcterms:W3CDTF">2026-06-15T14:13:23Z</dcterms:created>
  <dcterms:modified xsi:type="dcterms:W3CDTF">2026-06-15T15:30:33Z</dcterms:modified>
</cp:coreProperties>
</file>