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32" r:id="rId1"/>
  </p:sldMasterIdLst>
  <p:notesMasterIdLst>
    <p:notesMasterId r:id="rId11"/>
  </p:notesMasterIdLst>
  <p:sldIdLst>
    <p:sldId id="256" r:id="rId2"/>
    <p:sldId id="276" r:id="rId3"/>
    <p:sldId id="281" r:id="rId4"/>
    <p:sldId id="259" r:id="rId5"/>
    <p:sldId id="285" r:id="rId6"/>
    <p:sldId id="277" r:id="rId7"/>
    <p:sldId id="283" r:id="rId8"/>
    <p:sldId id="260" r:id="rId9"/>
    <p:sldId id="280" r:id="rId10"/>
  </p:sldIdLst>
  <p:sldSz cx="9144000" cy="5143500" type="screen16x9"/>
  <p:notesSz cx="6858000" cy="9144000"/>
  <p:embeddedFontLst>
    <p:embeddedFont>
      <p:font typeface="Franklin Gothic Book" panose="020B0503020102020204" pitchFamily="34" charset="0"/>
      <p:regular r:id="rId12"/>
      <p:italic r:id="rId13"/>
    </p:embeddedFont>
    <p:embeddedFont>
      <p:font typeface="Franklin Gothic Medium" panose="020B0603020102020204" pitchFamily="34" charset="0"/>
      <p:regular r:id="rId14"/>
      <p:italic r:id="rId15"/>
    </p:embeddedFont>
    <p:embeddedFont>
      <p:font typeface="Maven Pro" panose="020B0604020202020204" charset="0"/>
      <p:regular r:id="rId16"/>
      <p:bold r:id="rId17"/>
    </p:embeddedFont>
    <p:embeddedFont>
      <p:font typeface="Nunito" pitchFamily="2" charset="-52"/>
      <p:regular r:id="rId18"/>
      <p:bold r:id="rId19"/>
      <p:italic r:id="rId20"/>
      <p:boldItalic r:id="rId21"/>
    </p:embeddedFont>
    <p:embeddedFont>
      <p:font typeface="Wingdings 2" panose="05020102010507070707" pitchFamily="18" charset="2"/>
      <p:regular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4FF261-1033-44A2-AD9F-DB82AE753B9E}">
  <a:tblStyle styleId="{894FF261-1033-44A2-AD9F-DB82AE753B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4" y="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7e2561c1a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7e2561c1a6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409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7e2561c1a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7e2561c1a6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40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7e2561c1a6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7e2561c1a6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7e2561c1a6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7e2561c1a6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3395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7e2561c1a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7e2561c1a6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5149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7e2561c1a6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7e2561c1a6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409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7e2561c1a6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7e2561c1a6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7e2561c1a6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7e2561c1a6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395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401242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3640059"/>
            <a:ext cx="8458200" cy="916781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2914650"/>
            <a:ext cx="8458200" cy="6858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411957"/>
            <a:ext cx="1828800" cy="4388644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11957"/>
            <a:ext cx="6248400" cy="4388644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57150"/>
            <a:ext cx="2895600" cy="216694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4855464"/>
            <a:ext cx="758952" cy="185166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2583677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257300"/>
            <a:ext cx="8458200" cy="9144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210314"/>
            <a:ext cx="8686800" cy="888619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200150"/>
            <a:ext cx="41910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343400" cy="3543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4057650"/>
            <a:ext cx="8610600" cy="661988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500062"/>
            <a:ext cx="4290556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6" y="500062"/>
            <a:ext cx="4292241" cy="47982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987028"/>
            <a:ext cx="429055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987028"/>
            <a:ext cx="4288536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4857750"/>
            <a:ext cx="762000" cy="185166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451485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342900"/>
            <a:ext cx="8686800" cy="630936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4386838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4114800"/>
            <a:ext cx="8458200" cy="390525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1" y="457200"/>
            <a:ext cx="3008313" cy="360045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457200"/>
            <a:ext cx="5340350" cy="36004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462476"/>
            <a:ext cx="5029200" cy="27432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3745320"/>
            <a:ext cx="5867400" cy="391716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4149913"/>
            <a:ext cx="5867400" cy="576263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165622"/>
            <a:ext cx="86868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57150"/>
            <a:ext cx="2514600" cy="216694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3BD8AA3-FFD0-448F-B4E1-10D790CDA35E}" type="datetimeFigureOut">
              <a:rPr lang="ru-RU" smtClean="0"/>
              <a:t>17.06.2026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57150"/>
            <a:ext cx="3352800" cy="216694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4857751"/>
            <a:ext cx="762000" cy="183356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342900"/>
            <a:ext cx="8686800" cy="62865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788174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793490"/>
            <a:ext cx="8629650" cy="1786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2444250" y="1150488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br>
              <a:rPr lang="ru-RU" sz="2800" b="1" dirty="0">
                <a:effectLst/>
              </a:rPr>
            </a:br>
            <a:br>
              <a:rPr lang="ru-RU" sz="2800" b="1" dirty="0">
                <a:effectLst/>
              </a:rPr>
            </a:br>
            <a:r>
              <a:rPr lang="ru-RU" sz="2800" b="1" dirty="0">
                <a:effectLst/>
              </a:rPr>
              <a:t>Исследовательский проект </a:t>
            </a:r>
            <a:br>
              <a:rPr lang="ru-RU" sz="2800" dirty="0">
                <a:effectLst/>
              </a:rPr>
            </a:br>
            <a:r>
              <a:rPr lang="ru-RU" sz="2800" b="1" dirty="0">
                <a:effectLst/>
              </a:rPr>
              <a:t>«Танцы народов мира»</a:t>
            </a:r>
            <a:br>
              <a:rPr lang="ru-RU" sz="2800" dirty="0">
                <a:effectLst/>
              </a:rPr>
            </a:br>
            <a:endParaRPr sz="2800" dirty="0">
              <a:solidFill>
                <a:schemeClr val="tx1"/>
              </a:solidFill>
            </a:endParaRPr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5467057" y="2564493"/>
            <a:ext cx="3396900" cy="187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ru-RU" sz="1800" b="1" dirty="0"/>
          </a:p>
          <a:p>
            <a:endParaRPr lang="ru-RU" sz="1800" b="1" dirty="0"/>
          </a:p>
          <a:p>
            <a:r>
              <a:rPr lang="ru-RU" sz="1800" b="1" dirty="0"/>
              <a:t>Грановская А.П.,</a:t>
            </a:r>
          </a:p>
          <a:p>
            <a:r>
              <a:rPr lang="ru-RU" sz="1800" b="1" dirty="0"/>
              <a:t>преподаватель хореографии</a:t>
            </a:r>
          </a:p>
          <a:p>
            <a:r>
              <a:rPr lang="ru-RU" sz="1800" b="1" dirty="0"/>
              <a:t>МАУДО ДШИ</a:t>
            </a:r>
          </a:p>
        </p:txBody>
      </p:sp>
      <p:sp>
        <p:nvSpPr>
          <p:cNvPr id="279" name="Google Shape;279;p13"/>
          <p:cNvSpPr txBox="1"/>
          <p:nvPr/>
        </p:nvSpPr>
        <p:spPr>
          <a:xfrm>
            <a:off x="165429" y="147900"/>
            <a:ext cx="8503200" cy="83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dirty="0"/>
              <a:t>Муниципальное автономное учреждение дополнительного образования </a:t>
            </a:r>
          </a:p>
          <a:p>
            <a:pPr algn="ctr"/>
            <a:r>
              <a:rPr lang="ru-RU" dirty="0"/>
              <a:t>ЗАТО Северск</a:t>
            </a:r>
          </a:p>
          <a:p>
            <a:pPr algn="ctr"/>
            <a:r>
              <a:rPr lang="ru-RU" dirty="0"/>
              <a:t>«Детская школа искусств»</a:t>
            </a:r>
          </a:p>
        </p:txBody>
      </p:sp>
      <p:sp>
        <p:nvSpPr>
          <p:cNvPr id="280" name="Google Shape;280;p13"/>
          <p:cNvSpPr txBox="1"/>
          <p:nvPr/>
        </p:nvSpPr>
        <p:spPr>
          <a:xfrm>
            <a:off x="3042900" y="4487400"/>
            <a:ext cx="3573000" cy="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chemeClr val="tx1"/>
                </a:solidFill>
                <a:latin typeface="Nunito"/>
                <a:ea typeface="Nunito"/>
                <a:cs typeface="Nunito"/>
                <a:sym typeface="Nunito"/>
              </a:rPr>
              <a:t>2026 г.</a:t>
            </a:r>
            <a:endParaRPr dirty="0">
              <a:solidFill>
                <a:schemeClr val="tx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" name="Рисунок 5" descr="aIXe8X05qfw.jpg">
            <a:extLst>
              <a:ext uri="{FF2B5EF4-FFF2-40B4-BE49-F238E27FC236}">
                <a16:creationId xmlns:a16="http://schemas.microsoft.com/office/drawing/2014/main" id="{C08C8277-D4F6-0AB4-E940-7B391D9EC0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28026"/>
            <a:ext cx="2336300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>
            <a:spLocks noGrp="1"/>
          </p:cNvSpPr>
          <p:nvPr>
            <p:ph type="ctrTitle"/>
          </p:nvPr>
        </p:nvSpPr>
        <p:spPr>
          <a:xfrm>
            <a:off x="5005329" y="160844"/>
            <a:ext cx="4255500" cy="12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sz="3600" dirty="0"/>
              <a:t>Значение танцев народов мира</a:t>
            </a:r>
            <a:endParaRPr sz="3600" dirty="0"/>
          </a:p>
        </p:txBody>
      </p:sp>
      <p:sp>
        <p:nvSpPr>
          <p:cNvPr id="286" name="Google Shape;286;p14"/>
          <p:cNvSpPr txBox="1">
            <a:spLocks noGrp="1"/>
          </p:cNvSpPr>
          <p:nvPr>
            <p:ph type="subTitle" idx="1"/>
          </p:nvPr>
        </p:nvSpPr>
        <p:spPr>
          <a:xfrm>
            <a:off x="3820776" y="1436385"/>
            <a:ext cx="5289076" cy="25930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dirty="0"/>
              <a:t>Танец – это универсальный язык, который говорит без слов. Он является отражением истории, традиций и образа жизни целого народа. Изучая танцы различных культур, мы получаем уникальную возможность заглянуть в их внутренний мир, понять их ценности и мировоззрение.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82D209F-9CFB-4476-B710-749920E467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5" r="-835" b="7558"/>
          <a:stretch/>
        </p:blipFill>
        <p:spPr>
          <a:xfrm>
            <a:off x="-50215" y="41736"/>
            <a:ext cx="3636615" cy="471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79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>
            <a:spLocks noGrp="1"/>
          </p:cNvSpPr>
          <p:nvPr>
            <p:ph type="ctrTitle"/>
          </p:nvPr>
        </p:nvSpPr>
        <p:spPr>
          <a:xfrm>
            <a:off x="902315" y="-27415"/>
            <a:ext cx="7613286" cy="1236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sz="3200" dirty="0">
                <a:effectLst>
                  <a:reflection blurRad="12700" stA="68000" endPos="55000" dir="5400000" sy="-90000" algn="bl" rotWithShape="0"/>
                </a:effectLst>
              </a:rPr>
              <a:t>Развитие эмпатии и толерантности через изучение танцев</a:t>
            </a:r>
            <a:endParaRPr sz="3200" dirty="0">
              <a:effectLst>
                <a:reflection blurRad="12700" stA="68000" endPos="55000" dir="5400000" sy="-90000" algn="bl" rotWithShape="0"/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2EF1C5-43CC-4A89-98A8-A06F8BD879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6340" y="4368324"/>
            <a:ext cx="4237660" cy="775176"/>
          </a:xfrm>
        </p:spPr>
        <p:txBody>
          <a:bodyPr>
            <a:noAutofit/>
          </a:bodyPr>
          <a:lstStyle/>
          <a:p>
            <a:r>
              <a:rPr lang="ru-RU" sz="1800" dirty="0"/>
              <a:t>Погружаясь в мир танцев разных культур, мы начинаем видеть мир глазами других людей. Мы учимся ценить разнообразие, понимать, что не существует «правильных» или «неправильных» способов самовыражения.</a:t>
            </a:r>
          </a:p>
          <a:p>
            <a:r>
              <a:rPr lang="ru-RU" sz="1800" dirty="0"/>
              <a:t> Это способствует развитию эмпатии, уважения к другим культурам и формированию более толерантного общества. Танцевальное искусство помогает преодолевать языковые и культурные барьеры, объединяя людей в едином ритме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1AE472-BF03-4C3C-A713-A95F0A907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2" y="1442092"/>
            <a:ext cx="4664648" cy="311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7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6"/>
          <p:cNvSpPr txBox="1">
            <a:spLocks noGrp="1"/>
          </p:cNvSpPr>
          <p:nvPr>
            <p:ph type="subTitle" idx="1"/>
          </p:nvPr>
        </p:nvSpPr>
        <p:spPr>
          <a:xfrm>
            <a:off x="622300" y="1337275"/>
            <a:ext cx="8521700" cy="8727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3200" dirty="0"/>
              <a:t>Научить через танец выражать различные состояния, мысли, чувства обучающихся, а также привить уважение к культуре других народов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32550" y="473775"/>
            <a:ext cx="6808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tx1"/>
                </a:solidFill>
                <a:latin typeface="Maven Pro"/>
                <a:ea typeface="Maven Pro"/>
                <a:cs typeface="Maven Pro"/>
                <a:sym typeface="Maven Pro"/>
              </a:rPr>
              <a:t>Основная цель нашей работы: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 txBox="1">
            <a:spLocks noGrp="1"/>
          </p:cNvSpPr>
          <p:nvPr>
            <p:ph type="ctrTitle"/>
          </p:nvPr>
        </p:nvSpPr>
        <p:spPr>
          <a:xfrm>
            <a:off x="2497526" y="28350"/>
            <a:ext cx="4255500" cy="138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Задачи: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911295-1673-493C-8E8C-6F7CA27817E6}"/>
              </a:ext>
            </a:extLst>
          </p:cNvPr>
          <p:cNvSpPr txBox="1"/>
          <p:nvPr/>
        </p:nvSpPr>
        <p:spPr>
          <a:xfrm>
            <a:off x="155561" y="1321560"/>
            <a:ext cx="883287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+mn-lt"/>
              </a:rPr>
              <a:t>I. Познакомить обучающихся с:</a:t>
            </a:r>
          </a:p>
          <a:p>
            <a:r>
              <a:rPr lang="ru-RU" sz="2400" dirty="0">
                <a:latin typeface="+mn-lt"/>
              </a:rPr>
              <a:t>•	историей разных народов мира;</a:t>
            </a:r>
          </a:p>
          <a:p>
            <a:r>
              <a:rPr lang="ru-RU" sz="2400" dirty="0">
                <a:latin typeface="+mn-lt"/>
              </a:rPr>
              <a:t>•	национальными костюмами;</a:t>
            </a:r>
          </a:p>
          <a:p>
            <a:r>
              <a:rPr lang="ru-RU" sz="2400" dirty="0">
                <a:latin typeface="+mn-lt"/>
              </a:rPr>
              <a:t>•	национальной музыкой.</a:t>
            </a:r>
          </a:p>
          <a:p>
            <a:r>
              <a:rPr lang="ru-RU" sz="2400" dirty="0">
                <a:latin typeface="+mn-lt"/>
              </a:rPr>
              <a:t>II. Изучить основные движения танцев.</a:t>
            </a:r>
          </a:p>
          <a:p>
            <a:r>
              <a:rPr lang="ru-RU" sz="2400" dirty="0">
                <a:latin typeface="+mn-lt"/>
              </a:rPr>
              <a:t>III. Через концертное выступление, посвященное «Дню народного единства», познакомить всех участников мероприятия с национальными особенностями танцев народов мира.</a:t>
            </a:r>
          </a:p>
        </p:txBody>
      </p:sp>
    </p:spTree>
    <p:extLst>
      <p:ext uri="{BB962C8B-B14F-4D97-AF65-F5344CB8AC3E}">
        <p14:creationId xmlns:p14="http://schemas.microsoft.com/office/powerpoint/2010/main" val="33609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>
            <a:spLocks noGrp="1"/>
          </p:cNvSpPr>
          <p:nvPr>
            <p:ph type="ctrTitle"/>
          </p:nvPr>
        </p:nvSpPr>
        <p:spPr>
          <a:xfrm>
            <a:off x="2444250" y="157050"/>
            <a:ext cx="4255500" cy="12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/>
              <a:t>Методы исследования:</a:t>
            </a:r>
            <a:endParaRPr sz="3600" dirty="0"/>
          </a:p>
        </p:txBody>
      </p:sp>
      <p:sp>
        <p:nvSpPr>
          <p:cNvPr id="286" name="Google Shape;286;p14"/>
          <p:cNvSpPr txBox="1">
            <a:spLocks noGrp="1"/>
          </p:cNvSpPr>
          <p:nvPr>
            <p:ph type="subTitle" idx="1"/>
          </p:nvPr>
        </p:nvSpPr>
        <p:spPr>
          <a:xfrm>
            <a:off x="1161041" y="1648161"/>
            <a:ext cx="7421400" cy="338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3200" dirty="0"/>
              <a:t>Теоретический анализ литературы и интернет-источников, практическая постановка танцев разных народностей.</a:t>
            </a:r>
            <a:br>
              <a:rPr lang="ru-RU" sz="3200" dirty="0"/>
            </a:b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5082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4"/>
          <p:cNvSpPr txBox="1">
            <a:spLocks noGrp="1"/>
          </p:cNvSpPr>
          <p:nvPr>
            <p:ph type="ctrTitle"/>
          </p:nvPr>
        </p:nvSpPr>
        <p:spPr>
          <a:xfrm>
            <a:off x="1135950" y="0"/>
            <a:ext cx="7343398" cy="123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/>
              <a:t>Этапы реализации проекта</a:t>
            </a:r>
            <a:endParaRPr sz="3600" dirty="0"/>
          </a:p>
        </p:txBody>
      </p:sp>
      <p:sp>
        <p:nvSpPr>
          <p:cNvPr id="5" name="Google Shape;286;p14"/>
          <p:cNvSpPr txBox="1">
            <a:spLocks noGrp="1"/>
          </p:cNvSpPr>
          <p:nvPr>
            <p:ph type="subTitle" idx="1"/>
          </p:nvPr>
        </p:nvSpPr>
        <p:spPr>
          <a:xfrm>
            <a:off x="409351" y="1066393"/>
            <a:ext cx="8796596" cy="38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Первый этап (поисковый): сбор информации об истории танца, подбор музыки.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Второй этап (</a:t>
            </a:r>
            <a:r>
              <a:rPr lang="ru-RU" dirty="0" err="1"/>
              <a:t>деятельностнообучающий</a:t>
            </a:r>
            <a:r>
              <a:rPr lang="ru-RU" dirty="0"/>
              <a:t>): практическая постановка танцев, интеграция игровых моментов и персонажей, формирование понимания культурных особенностей.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/>
              <a:t> Третий этап (творческо-итоговый): репетиционный период, проведение праздничного концерта посвящённого «Дню народного единства».</a:t>
            </a:r>
          </a:p>
        </p:txBody>
      </p:sp>
    </p:spTree>
    <p:extLst>
      <p:ext uri="{BB962C8B-B14F-4D97-AF65-F5344CB8AC3E}">
        <p14:creationId xmlns:p14="http://schemas.microsoft.com/office/powerpoint/2010/main" val="2354979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>
            <a:spLocks noGrp="1"/>
          </p:cNvSpPr>
          <p:nvPr>
            <p:ph type="ctrTitle"/>
          </p:nvPr>
        </p:nvSpPr>
        <p:spPr>
          <a:xfrm>
            <a:off x="189324" y="171336"/>
            <a:ext cx="8737153" cy="9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/>
              <a:t>Практическая значимость и выводы</a:t>
            </a:r>
          </a:p>
        </p:txBody>
      </p:sp>
      <p:sp>
        <p:nvSpPr>
          <p:cNvPr id="4" name="Google Shape;286;p14"/>
          <p:cNvSpPr txBox="1">
            <a:spLocks noGrp="1"/>
          </p:cNvSpPr>
          <p:nvPr>
            <p:ph type="subTitle" idx="1"/>
          </p:nvPr>
        </p:nvSpPr>
        <p:spPr>
          <a:xfrm>
            <a:off x="414904" y="1313190"/>
            <a:ext cx="8559911" cy="39355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2000" dirty="0"/>
              <a:t>Материалы проектной работы могут быть использованы для работы в творческих хореографических коллективах школы, а также во внешкольных образовательных учреждениях при реализации программ по хореографии.</a:t>
            </a:r>
          </a:p>
          <a:p>
            <a:pPr algn="ctr"/>
            <a:r>
              <a:rPr lang="ru-RU" sz="2000" dirty="0"/>
              <a:t> </a:t>
            </a:r>
          </a:p>
          <a:p>
            <a:pPr algn="ctr"/>
            <a:r>
              <a:rPr lang="ru-RU" sz="2000" dirty="0"/>
              <a:t>Культура каждого народа разнообразна и многообразна, и изучение танцев разных стран помогает приобщить к культуре, развить музыкальные и творческие способности, расширить кругозор. Народный танец отражает особенности национального характера, показывает различные стороны жизни народа, а также выражает чувства, переживания, эмоции.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7"/>
          <p:cNvSpPr txBox="1">
            <a:spLocks noGrp="1"/>
          </p:cNvSpPr>
          <p:nvPr>
            <p:ph type="ctrTitle"/>
          </p:nvPr>
        </p:nvSpPr>
        <p:spPr>
          <a:xfrm>
            <a:off x="550213" y="2030158"/>
            <a:ext cx="8452800" cy="92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E234B56-F3C3-442F-8B0B-3B0D3892BB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8859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390</Words>
  <Application>Microsoft Office PowerPoint</Application>
  <PresentationFormat>Экран (16:9)</PresentationFormat>
  <Paragraphs>35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Nunito</vt:lpstr>
      <vt:lpstr>Arial</vt:lpstr>
      <vt:lpstr>Maven Pro</vt:lpstr>
      <vt:lpstr>Franklin Gothic Medium</vt:lpstr>
      <vt:lpstr>Wingdings 2</vt:lpstr>
      <vt:lpstr>Franklin Gothic Book</vt:lpstr>
      <vt:lpstr>Трек</vt:lpstr>
      <vt:lpstr>  Исследовательский проект  «Танцы народов мира» </vt:lpstr>
      <vt:lpstr>Значение танцев народов мира</vt:lpstr>
      <vt:lpstr>Развитие эмпатии и толерантности через изучение танцев</vt:lpstr>
      <vt:lpstr>Презентация PowerPoint</vt:lpstr>
      <vt:lpstr>Задачи:</vt:lpstr>
      <vt:lpstr>Методы исследования:</vt:lpstr>
      <vt:lpstr>Этапы реализации проекта</vt:lpstr>
      <vt:lpstr>Практическая значимость и выводы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Индивидуальный проект по теме: “QR-коды. Их создание и применение”</dc:title>
  <dc:creator>HurrPC</dc:creator>
  <cp:lastModifiedBy>Professional</cp:lastModifiedBy>
  <cp:revision>22</cp:revision>
  <dcterms:modified xsi:type="dcterms:W3CDTF">2026-06-17T16:58:25Z</dcterms:modified>
</cp:coreProperties>
</file>