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1"/>
  </p:notesMasterIdLst>
  <p:sldIdLst>
    <p:sldId id="256" r:id="rId2"/>
    <p:sldId id="268" r:id="rId3"/>
    <p:sldId id="286" r:id="rId4"/>
    <p:sldId id="266" r:id="rId5"/>
    <p:sldId id="345" r:id="rId6"/>
    <p:sldId id="350" r:id="rId7"/>
    <p:sldId id="351" r:id="rId8"/>
    <p:sldId id="356" r:id="rId9"/>
    <p:sldId id="364" r:id="rId10"/>
    <p:sldId id="365" r:id="rId11"/>
    <p:sldId id="366" r:id="rId12"/>
    <p:sldId id="359" r:id="rId13"/>
    <p:sldId id="360" r:id="rId14"/>
    <p:sldId id="361" r:id="rId15"/>
    <p:sldId id="363" r:id="rId16"/>
    <p:sldId id="362" r:id="rId17"/>
    <p:sldId id="346" r:id="rId18"/>
    <p:sldId id="336" r:id="rId19"/>
    <p:sldId id="337" r:id="rId20"/>
    <p:sldId id="338" r:id="rId21"/>
    <p:sldId id="367" r:id="rId22"/>
    <p:sldId id="339" r:id="rId23"/>
    <p:sldId id="340" r:id="rId24"/>
    <p:sldId id="341" r:id="rId25"/>
    <p:sldId id="342" r:id="rId26"/>
    <p:sldId id="343" r:id="rId27"/>
    <p:sldId id="352" r:id="rId28"/>
    <p:sldId id="344" r:id="rId29"/>
    <p:sldId id="291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 autoAdjust="0"/>
  </p:normalViewPr>
  <p:slideViewPr>
    <p:cSldViewPr snapToGrid="0">
      <p:cViewPr>
        <p:scale>
          <a:sx n="60" d="100"/>
          <a:sy n="60" d="100"/>
        </p:scale>
        <p:origin x="-1550" y="-69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12E55-515C-4168-8A5B-1E0CE062CECE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D1FFE-F074-462F-BB3B-61492DFA706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62CA06-C3FC-4185-B577-C8CB9E2A63AD}" type="slidenum">
              <a:rPr lang="en-US" altLang="ru-RU" smtClean="0"/>
              <a:pPr>
                <a:defRPr/>
              </a:pPr>
              <a:t>3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xmlns="" val="135396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9F05-B957-4068-A49C-42073FBCDA9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7E71-86D3-41F8-9566-D817D4C360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2237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9F05-B957-4068-A49C-42073FBCDA9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7E71-86D3-41F8-9566-D817D4C360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5098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9F05-B957-4068-A49C-42073FBCDA9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7E71-86D3-41F8-9566-D817D4C360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3250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9F05-B957-4068-A49C-42073FBCDA9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7E71-86D3-41F8-9566-D817D4C360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44654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9F05-B957-4068-A49C-42073FBCDA9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7E71-86D3-41F8-9566-D817D4C360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541419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9F05-B957-4068-A49C-42073FBCDA9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7E71-86D3-41F8-9566-D817D4C360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6426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9F05-B957-4068-A49C-42073FBCDA9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7E71-86D3-41F8-9566-D817D4C360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99074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9F05-B957-4068-A49C-42073FBCDA9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7E71-86D3-41F8-9566-D817D4C360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806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9F05-B957-4068-A49C-42073FBCDA9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7E71-86D3-41F8-9566-D817D4C360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53454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9F05-B957-4068-A49C-42073FBCDA9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7E71-86D3-41F8-9566-D817D4C360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05027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9F05-B957-4068-A49C-42073FBCDA9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7E71-86D3-41F8-9566-D817D4C360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96443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9F05-B957-4068-A49C-42073FBCDA9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7E71-86D3-41F8-9566-D817D4C360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1127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9F05-B957-4068-A49C-42073FBCDA9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7E71-86D3-41F8-9566-D817D4C360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43281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9F05-B957-4068-A49C-42073FBCDA9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7E71-86D3-41F8-9566-D817D4C360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6119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9F05-B957-4068-A49C-42073FBCDA9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7E71-86D3-41F8-9566-D817D4C360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654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9F05-B957-4068-A49C-42073FBCDA9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7E71-86D3-41F8-9566-D817D4C360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6981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89F05-B957-4068-A49C-42073FBCDA90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F447E71-86D3-41F8-9566-D817D4C360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9382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nastavnik.rsv.ru/" TargetMode="External"/><Relationship Id="rId2" Type="http://schemas.openxmlformats.org/officeDocument/2006/relationships/hyperlink" Target="https://rsv.ru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725" y="457200"/>
            <a:ext cx="7772400" cy="1005840"/>
          </a:xfrm>
        </p:spPr>
        <p:txBody>
          <a:bodyPr/>
          <a:lstStyle/>
          <a:p>
            <a:r>
              <a:rPr lang="ru-RU" sz="4800" b="1" dirty="0" smtClean="0">
                <a:latin typeface="Cambria Math" pitchFamily="18" charset="0"/>
                <a:ea typeface="Cambria Math" pitchFamily="18" charset="0"/>
              </a:rPr>
              <a:t>ПЕДАГОГИЧЕСКИЕ ЧТЕНИЯ</a:t>
            </a:r>
            <a:endParaRPr lang="ru-RU" sz="4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9544" y="2134431"/>
            <a:ext cx="11035863" cy="4723569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ru-RU" sz="16600" b="1" dirty="0" smtClean="0">
                <a:solidFill>
                  <a:schemeClr val="accent2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«Наставничество </a:t>
            </a:r>
          </a:p>
          <a:p>
            <a:pPr algn="ctr"/>
            <a:r>
              <a:rPr lang="ru-RU" sz="16600" b="1" dirty="0" smtClean="0">
                <a:solidFill>
                  <a:schemeClr val="accent2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как способ организации взаимных</a:t>
            </a:r>
          </a:p>
          <a:p>
            <a:pPr algn="ctr"/>
            <a:r>
              <a:rPr lang="ru-RU" sz="16600" b="1" dirty="0" smtClean="0">
                <a:solidFill>
                  <a:schemeClr val="accent2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 профессиональных связей для </a:t>
            </a:r>
          </a:p>
          <a:p>
            <a:pPr algn="ctr"/>
            <a:r>
              <a:rPr lang="ru-RU" sz="16600" b="1" dirty="0" smtClean="0">
                <a:solidFill>
                  <a:schemeClr val="accent2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повышения качества образования»</a:t>
            </a:r>
          </a:p>
          <a:p>
            <a:r>
              <a:rPr lang="ru-RU" sz="8800" dirty="0" smtClean="0"/>
              <a:t> </a:t>
            </a:r>
            <a:endParaRPr lang="ru-RU" sz="8800" dirty="0"/>
          </a:p>
        </p:txBody>
      </p:sp>
    </p:spTree>
    <p:extLst>
      <p:ext uri="{BB962C8B-B14F-4D97-AF65-F5344CB8AC3E}">
        <p14:creationId xmlns="" xmlns:p14="http://schemas.microsoft.com/office/powerpoint/2010/main" val="172791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20800" y="406400"/>
            <a:ext cx="87503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 smtClean="0"/>
              <a:t>В правительстве понимают, </a:t>
            </a:r>
            <a:r>
              <a:rPr lang="ru-RU" sz="4000" i="1" dirty="0" smtClean="0"/>
              <a:t>что наставничество не заканчивается исключительно на педагогической деятельности и распространяется на многие другие сферы. В том числе наставничество встречается и на производстве, и в культуре, и в спорте, и во многих других </a:t>
            </a:r>
            <a:r>
              <a:rPr lang="ru-RU" sz="4000" i="1" dirty="0" smtClean="0"/>
              <a:t>сферах</a:t>
            </a:r>
            <a:endParaRPr lang="ru-RU" sz="40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31900" y="406400"/>
            <a:ext cx="85217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 smtClean="0"/>
              <a:t>В </a:t>
            </a:r>
            <a:r>
              <a:rPr lang="ru-RU" sz="4000" i="1" dirty="0" smtClean="0"/>
              <a:t>настоящий момент уже проведена довольно большая работа, связанная с наставничеством. Например, разрабатывается профессиональный стандарт наставника, официальным разработчиком которого является Государственный университет </a:t>
            </a:r>
            <a:r>
              <a:rPr lang="ru-RU" sz="4000" i="1" dirty="0" smtClean="0"/>
              <a:t>просвещения</a:t>
            </a:r>
            <a:endParaRPr lang="ru-RU" sz="40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36600" y="444500"/>
            <a:ext cx="90805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 smtClean="0"/>
              <a:t>Наставники играют ключевую роль в развитии молодежи, помогая им не только в учебе, но и в формировании жизненных ценностей и смыслов. Об этом говорит председатель Комитета Госдумы по молодежной политике, автор законопроекта Артем </a:t>
            </a:r>
            <a:r>
              <a:rPr lang="ru-RU" sz="4000" i="1" dirty="0" err="1" smtClean="0"/>
              <a:t>Метелев</a:t>
            </a:r>
            <a:r>
              <a:rPr lang="ru-RU" sz="4000" i="1" dirty="0" smtClean="0"/>
              <a:t>, </a:t>
            </a:r>
            <a:br>
              <a:rPr lang="ru-RU" sz="4000" i="1" dirty="0" smtClean="0"/>
            </a:br>
            <a:endParaRPr lang="ru-RU" sz="40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73100" y="444501"/>
            <a:ext cx="95377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 smtClean="0"/>
              <a:t>который </a:t>
            </a:r>
            <a:r>
              <a:rPr lang="ru-RU" sz="4000" i="1" dirty="0" smtClean="0"/>
              <a:t>акцентирует внимание на многогранности задач, стоящих перед наставниками. Он подчеркивает, что их деятельность охватывает не только образовательные аспекты, но и культурные, спортивные и социальные проекты, способствуя всестороннему развитию </a:t>
            </a:r>
            <a:r>
              <a:rPr lang="ru-RU" sz="4000" i="1" dirty="0" smtClean="0"/>
              <a:t>подопечных</a:t>
            </a:r>
            <a:r>
              <a:rPr lang="ru-RU" sz="4000" i="1" dirty="0" smtClean="0"/>
              <a:t/>
            </a:r>
            <a:br>
              <a:rPr lang="ru-RU" sz="4000" i="1" dirty="0" smtClean="0"/>
            </a:br>
            <a:endParaRPr lang="ru-RU" sz="40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96900" y="1054100"/>
            <a:ext cx="93091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 smtClean="0"/>
              <a:t>В </a:t>
            </a:r>
            <a:r>
              <a:rPr lang="ru-RU" sz="4000" i="1" dirty="0" smtClean="0"/>
              <a:t>целях поддержки и укрепления института </a:t>
            </a:r>
            <a:r>
              <a:rPr lang="ru-RU" sz="4000" i="1" dirty="0" smtClean="0"/>
              <a:t>наставничества президентская </a:t>
            </a:r>
            <a:r>
              <a:rPr lang="ru-RU" sz="4000" i="1" dirty="0" smtClean="0"/>
              <a:t>платформа</a:t>
            </a:r>
            <a:r>
              <a:rPr lang="ru-RU" sz="4000" i="1" dirty="0" smtClean="0">
                <a:hlinkClick r:id="rId2"/>
              </a:rPr>
              <a:t> «Россия – </a:t>
            </a:r>
            <a:r>
              <a:rPr lang="ru-RU" sz="4000" i="1" dirty="0" smtClean="0">
                <a:hlinkClick r:id="rId2"/>
              </a:rPr>
              <a:t>страна возможностей</a:t>
            </a:r>
            <a:r>
              <a:rPr lang="ru-RU" sz="4000" i="1" dirty="0" smtClean="0">
                <a:hlinkClick r:id="rId2"/>
              </a:rPr>
              <a:t>»</a:t>
            </a:r>
            <a:r>
              <a:rPr lang="ru-RU" sz="4000" i="1" dirty="0" smtClean="0"/>
              <a:t> запустила новый конкурс </a:t>
            </a:r>
            <a:r>
              <a:rPr lang="ru-RU" sz="4000" i="1" dirty="0" smtClean="0">
                <a:hlinkClick r:id="rId3"/>
              </a:rPr>
              <a:t>«Наставничество»</a:t>
            </a:r>
            <a:r>
              <a:rPr lang="ru-RU" sz="4000" i="1" dirty="0" smtClean="0"/>
              <a:t> </a:t>
            </a:r>
            <a:endParaRPr lang="ru-RU" sz="40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96900" y="1054100"/>
            <a:ext cx="93091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 smtClean="0"/>
              <a:t>Уникальность </a:t>
            </a:r>
            <a:r>
              <a:rPr lang="ru-RU" sz="4000" i="1" dirty="0" smtClean="0"/>
              <a:t>конкурса заключается не только в возможностях представить общественности многообразие направлений в наставничестве, создать библиотеку лучших практик для их тиражирования, </a:t>
            </a:r>
            <a:endParaRPr lang="ru-RU" sz="40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96900" y="1054100"/>
            <a:ext cx="93091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 smtClean="0"/>
              <a:t>которые </a:t>
            </a:r>
            <a:r>
              <a:rPr lang="ru-RU" sz="4000" i="1" dirty="0" smtClean="0"/>
              <a:t>помогут продолжить развивать свои компетенции за счет обучения на специализированных программах в формате </a:t>
            </a:r>
            <a:r>
              <a:rPr lang="ru-RU" sz="4000" i="1" dirty="0" err="1" smtClean="0"/>
              <a:t>постконкурсного</a:t>
            </a:r>
            <a:r>
              <a:rPr lang="ru-RU" sz="4000" i="1" dirty="0" smtClean="0"/>
              <a:t> сопровождения </a:t>
            </a:r>
            <a:r>
              <a:rPr lang="ru-RU" sz="4000" i="1" dirty="0" smtClean="0"/>
              <a:t>наставников</a:t>
            </a:r>
            <a:endParaRPr lang="ru-RU" sz="40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19200" y="1054100"/>
            <a:ext cx="83312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 smtClean="0"/>
              <a:t>Организаторами конкурса выступают </a:t>
            </a:r>
            <a:r>
              <a:rPr lang="ru-RU" sz="4000" i="1" dirty="0" err="1" smtClean="0"/>
              <a:t>Минпросвещения</a:t>
            </a:r>
            <a:r>
              <a:rPr lang="ru-RU" sz="4000" i="1" dirty="0" smtClean="0"/>
              <a:t> России, </a:t>
            </a:r>
            <a:r>
              <a:rPr lang="ru-RU" sz="4000" i="1" dirty="0" err="1" smtClean="0"/>
              <a:t>Минобрнауки</a:t>
            </a:r>
            <a:r>
              <a:rPr lang="ru-RU" sz="4000" i="1" dirty="0" smtClean="0"/>
              <a:t> России, Минтруд России и Федеральное агентство по делам молодежи</a:t>
            </a:r>
            <a:endParaRPr lang="ru-RU" sz="40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400" y="177800"/>
            <a:ext cx="8509000" cy="6880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3600" b="1" dirty="0" smtClean="0">
                <a:latin typeface="Century Schoolbook" pitchFamily="18" charset="0"/>
              </a:rPr>
              <a:t>МИНИСТЕРСТВО ПРОСВЕЩЕНИЯ РОССИЙСКОЙ ФЕДЕРАЦИИ</a:t>
            </a:r>
          </a:p>
          <a:p>
            <a:pPr algn="ctr" fontAlgn="base"/>
            <a:r>
              <a:rPr lang="ru-RU" sz="3600" b="1" dirty="0" smtClean="0">
                <a:latin typeface="Century Schoolbook" pitchFamily="18" charset="0"/>
              </a:rPr>
              <a:t>ПРИКАЗ</a:t>
            </a:r>
            <a:br>
              <a:rPr lang="ru-RU" sz="3600" b="1" dirty="0" smtClean="0">
                <a:latin typeface="Century Schoolbook" pitchFamily="18" charset="0"/>
              </a:rPr>
            </a:br>
            <a:r>
              <a:rPr lang="ru-RU" sz="3600" b="1" dirty="0" smtClean="0">
                <a:latin typeface="Century Schoolbook" pitchFamily="18" charset="0"/>
              </a:rPr>
              <a:t>от 24 марта 2023 г. N 196</a:t>
            </a:r>
          </a:p>
          <a:p>
            <a:pPr algn="ctr" fontAlgn="base"/>
            <a:r>
              <a:rPr lang="ru-RU" sz="3600" b="1" dirty="0" smtClean="0">
                <a:latin typeface="Century Schoolbook" pitchFamily="18" charset="0"/>
              </a:rPr>
              <a:t>ОБ УТВЕРЖДЕНИИ ПОРЯДКА ПРОВЕДЕНИЯ АТТЕСТАЦИИ ПЕДАГОГИЧЕСКИХ РАБОТНИКОВ ОРГАНИЗАЦИЙ, ОСУЩЕСТВЛЯЮЩИХ ОБРАЗОВАТЕЛЬНУЮ ДЕЯТЕЛЬНОСТЬ</a:t>
            </a:r>
            <a:endParaRPr lang="ru-RU" sz="3600" b="1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400" y="177800"/>
            <a:ext cx="8509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4000" i="1" dirty="0" smtClean="0"/>
              <a:t>1. </a:t>
            </a:r>
            <a:r>
              <a:rPr lang="ru-RU" sz="4400" i="1" dirty="0" smtClean="0"/>
              <a:t>Проведение аттестации в целях установления первой или высшей квалификационной категории и квалификационных категорий «педагог-методист» или «педагог-наставник» имеют разную </a:t>
            </a:r>
            <a:r>
              <a:rPr lang="ru-RU" sz="4400" i="1" dirty="0" smtClean="0"/>
              <a:t>направленность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endParaRPr lang="ru-RU" sz="2800" b="1" i="1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015" y="204951"/>
            <a:ext cx="8103475" cy="616431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Президент Российской Федерации </a:t>
            </a:r>
            <a:endParaRPr lang="ru-RU" sz="2800" b="1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   В</a:t>
            </a:r>
            <a:r>
              <a:rPr lang="ru-RU" sz="2800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. В. Путин </a:t>
            </a:r>
            <a:r>
              <a:rPr lang="ru-RU" sz="28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считает: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   </a:t>
            </a:r>
            <a:r>
              <a:rPr lang="ru-RU" sz="2800" i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«</a:t>
            </a:r>
            <a:r>
              <a:rPr lang="ru-RU" sz="2800" i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Место наставничеству, верности традициям есть в любом деле. Люди, прогрессивно мыслящие, духовно и нравственно сильные, это хорошо понимают и делают всё, чтобы их начинания имели развитие, чтобы на смену им приходили те, кто сохранит и преумножит достигнутое. Эффективная система мотивации для наставников должна быть создана, и это должно быть эффективное современное наставничество, передача опыта, конкретных навыков»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3074" name="Picture 2" descr="http://www.viewstorm.com/wp-content/uploads/2015/07/Vladimir-Put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5269" y="504495"/>
            <a:ext cx="3326524" cy="3783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689747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4100" y="177800"/>
            <a:ext cx="87503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4000" i="1" dirty="0" smtClean="0"/>
              <a:t>2. При установлении первой или высшей квалификационной категории оценивается профессиональная деятельность педагогического работника и результаты работы по занимаемой им должности, а в целях установления квалификационных категорий «педагог-методист</a:t>
            </a:r>
            <a:r>
              <a:rPr lang="ru-RU" sz="4000" i="1" dirty="0" smtClean="0"/>
              <a:t>»</a:t>
            </a:r>
            <a:endParaRPr lang="ru-RU" sz="4000" b="1" i="1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4100" y="177800"/>
            <a:ext cx="8940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4000" i="1" dirty="0" smtClean="0"/>
              <a:t>или </a:t>
            </a:r>
            <a:r>
              <a:rPr lang="ru-RU" sz="4000" i="1" dirty="0" smtClean="0"/>
              <a:t>«педагог-наставник» – дополнительная работа педагогического работника, которая, согласно квалификационной характеристике, не входит в его должностные обязанности по занимаемой </a:t>
            </a:r>
            <a:r>
              <a:rPr lang="ru-RU" sz="4000" i="1" dirty="0" smtClean="0"/>
              <a:t>должности</a:t>
            </a:r>
            <a:endParaRPr lang="ru-RU" sz="4000" b="1" i="1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400" y="177800"/>
            <a:ext cx="85090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3600" i="1" dirty="0" smtClean="0"/>
              <a:t>3. Выполнение этих обязанностей дает право на доплату за такую работу, размер которой может определяться коллективным договором организации.</a:t>
            </a:r>
            <a:br>
              <a:rPr lang="ru-RU" sz="3600" i="1" dirty="0" smtClean="0"/>
            </a:br>
            <a:r>
              <a:rPr lang="ru-RU" sz="3600" i="1" dirty="0" smtClean="0"/>
              <a:t>Согласно пункту 51 Порядка проведения аттестации педагогических работников категория «педагог-наставник» устанавливается на основе следующих показателей (видов) деятельности: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400" y="177800"/>
            <a:ext cx="8509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i="1" dirty="0" smtClean="0"/>
              <a:t>– руководство практикой студентов;</a:t>
            </a:r>
            <a:br>
              <a:rPr lang="ru-RU" sz="3600" i="1" dirty="0" smtClean="0"/>
            </a:br>
            <a:r>
              <a:rPr lang="ru-RU" sz="3600" i="1" dirty="0" smtClean="0"/>
              <a:t>– наставничество в организации;</a:t>
            </a:r>
            <a:br>
              <a:rPr lang="ru-RU" sz="3600" i="1" dirty="0" smtClean="0"/>
            </a:br>
            <a:r>
              <a:rPr lang="ru-RU" sz="3600" i="1" dirty="0" smtClean="0"/>
              <a:t>– помощь в конкурсах профессионального мастерства;</a:t>
            </a:r>
            <a:br>
              <a:rPr lang="ru-RU" sz="3600" i="1" dirty="0" smtClean="0"/>
            </a:br>
            <a:r>
              <a:rPr lang="ru-RU" sz="3600" i="1" dirty="0" smtClean="0"/>
              <a:t>– распространение авторских методических разработок в области наставничества</a:t>
            </a:r>
            <a:endParaRPr lang="ru-RU" sz="3600" b="1" i="1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400" y="177800"/>
            <a:ext cx="8509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/>
              <a:t>Согласно пункту 55 Порядка проведения аттестации педагогических работников «Решение аттестационной комиссии вступает в силу со дня его вынесения и является основанием для дифференциации оплаты труда педагогических работников за наличие квалификационных категорий «педагог-методист», «педагог-наставник»</a:t>
            </a:r>
            <a:endParaRPr lang="ru-RU" sz="3600" b="1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400" y="177800"/>
            <a:ext cx="8509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/>
              <a:t> </a:t>
            </a:r>
            <a:r>
              <a:rPr lang="ru-RU" sz="3600" i="1" dirty="0" smtClean="0"/>
              <a:t>при условии выполнения дополнительных обязанностей, связанных с методической работой или наставнической деятельностью.</a:t>
            </a:r>
            <a:br>
              <a:rPr lang="ru-RU" sz="3600" i="1" dirty="0" smtClean="0"/>
            </a:br>
            <a:r>
              <a:rPr lang="ru-RU" sz="3600" i="1" dirty="0" smtClean="0"/>
              <a:t>К дополнительной работе педагога-наставника (наставничество в организации) можно отнести следующее:</a:t>
            </a:r>
            <a:endParaRPr lang="ru-RU" sz="3600" b="1" i="1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400" y="1041400"/>
            <a:ext cx="8509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4000" i="1" dirty="0" smtClean="0"/>
              <a:t>  Оказание всесторонней, на регулярной основе осуществляемой помощи при подготовке молодых преподавателей к аттестации, конкурсам, смотрам, проверкам и т.д.;</a:t>
            </a:r>
            <a:br>
              <a:rPr lang="ru-RU" sz="4000" i="1" dirty="0" smtClean="0"/>
            </a:br>
            <a:endParaRPr lang="ru-RU" sz="4000" b="1" i="1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400" y="177800"/>
            <a:ext cx="8509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3600" dirty="0" smtClean="0"/>
              <a:t> </a:t>
            </a:r>
            <a:br>
              <a:rPr lang="ru-RU" sz="3600" dirty="0" smtClean="0"/>
            </a:br>
            <a:r>
              <a:rPr lang="ru-RU" sz="3600" dirty="0" smtClean="0"/>
              <a:t> </a:t>
            </a:r>
            <a:r>
              <a:rPr lang="ru-RU" sz="4000" i="1" dirty="0" smtClean="0"/>
              <a:t>Посещение уроков молодых преподавателей, обсуждение и проведение консультаций;</a:t>
            </a:r>
            <a:br>
              <a:rPr lang="ru-RU" sz="4000" i="1" dirty="0" smtClean="0"/>
            </a:br>
            <a:r>
              <a:rPr lang="ru-RU" sz="4000" i="1" dirty="0" smtClean="0"/>
              <a:t> Организация и проведение Школы молодого преподавателя, в том числе мастер-классов, практикумов, семинаров и др.</a:t>
            </a:r>
            <a:endParaRPr lang="ru-RU" sz="4000" b="1" i="1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3600" y="177800"/>
            <a:ext cx="8940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3600" dirty="0" smtClean="0"/>
              <a:t>  </a:t>
            </a:r>
            <a:r>
              <a:rPr lang="ru-RU" sz="3600" i="1" dirty="0" smtClean="0"/>
              <a:t>В соответствии с Порядком проведения аттестации педагогических работников по должности «преподаватель» может быть установлена только одна квалификационная категория. </a:t>
            </a:r>
          </a:p>
          <a:p>
            <a:pPr fontAlgn="base"/>
            <a:r>
              <a:rPr lang="ru-RU" sz="3600" i="1" dirty="0" smtClean="0"/>
              <a:t>При этом одним из условий присвоения квалификационной категории «педагог-наставник» является наличие у преподавателя высшей категории.</a:t>
            </a:r>
            <a:endParaRPr lang="ru-RU" sz="3600" b="1" i="1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</a:rPr>
              <a:t>СПАСИБО ЗА ВНИМАНИЕ!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3392" y="1268760"/>
            <a:ext cx="10789840" cy="3579812"/>
          </a:xfrm>
        </p:spPr>
        <p:txBody>
          <a:bodyPr/>
          <a:lstStyle/>
          <a:p>
            <a:pPr algn="ctr"/>
            <a:r>
              <a:rPr lang="ru-RU" sz="3600" b="0" dirty="0" smtClean="0">
                <a:solidFill>
                  <a:srgbClr val="FF0000"/>
                </a:solidFill>
              </a:rPr>
              <a:t>	</a:t>
            </a:r>
            <a:r>
              <a:rPr lang="ru-RU" sz="3600" dirty="0" smtClean="0">
                <a:solidFill>
                  <a:srgbClr val="FF0000"/>
                </a:solidFill>
              </a:rPr>
              <a:t>Наставник – партнер,  соратник, помощник.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91916" y="2470895"/>
            <a:ext cx="7133299" cy="356155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534493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462" y="320701"/>
            <a:ext cx="10592238" cy="420400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b="1" i="1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Наставник-</a:t>
            </a:r>
            <a:r>
              <a:rPr lang="ru-RU" sz="3600" b="0" i="1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человек, осуществляющий</a:t>
            </a:r>
          </a:p>
          <a:p>
            <a:pPr>
              <a:buNone/>
            </a:pPr>
            <a:r>
              <a:rPr lang="ru-RU" sz="3600" b="0" i="1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наставничество (педагог, учитель). </a:t>
            </a:r>
          </a:p>
          <a:p>
            <a:pPr>
              <a:buNone/>
            </a:pPr>
            <a:r>
              <a:rPr lang="ru-RU" sz="3600" b="0" i="1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Наставники </a:t>
            </a:r>
            <a:r>
              <a:rPr lang="ru-RU" sz="3600" b="0" i="1" dirty="0">
                <a:solidFill>
                  <a:schemeClr val="tx1"/>
                </a:solidFill>
                <a:latin typeface="+mj-lt"/>
                <a:ea typeface="Cambria Math" pitchFamily="18" charset="0"/>
              </a:rPr>
              <a:t>были уже в Древнем </a:t>
            </a:r>
            <a:r>
              <a:rPr lang="ru-RU" sz="3600" b="0" i="1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Риме, </a:t>
            </a:r>
            <a:r>
              <a:rPr lang="ru-RU" sz="3600" b="0" i="1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там так </a:t>
            </a:r>
            <a:r>
              <a:rPr lang="ru-RU" sz="3600" b="0" i="1" dirty="0">
                <a:solidFill>
                  <a:schemeClr val="tx1"/>
                </a:solidFill>
                <a:latin typeface="+mj-lt"/>
                <a:ea typeface="Cambria Math" pitchFamily="18" charset="0"/>
              </a:rPr>
              <a:t>называли домашних </a:t>
            </a:r>
            <a:r>
              <a:rPr lang="ru-RU" sz="3600" b="0" i="1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учителей.</a:t>
            </a:r>
          </a:p>
          <a:p>
            <a:pPr>
              <a:buNone/>
            </a:pPr>
            <a:r>
              <a:rPr lang="ru-RU" sz="3600" b="0" i="1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В России </a:t>
            </a:r>
            <a:r>
              <a:rPr lang="ru-RU" sz="3600" b="0" i="1" dirty="0">
                <a:solidFill>
                  <a:schemeClr val="tx1"/>
                </a:solidFill>
                <a:latin typeface="+mj-lt"/>
                <a:ea typeface="Cambria Math" pitchFamily="18" charset="0"/>
              </a:rPr>
              <a:t>эта форма начала </a:t>
            </a:r>
            <a:endParaRPr lang="ru-RU" sz="3600" b="0" i="1" dirty="0" smtClean="0">
              <a:solidFill>
                <a:schemeClr val="tx1"/>
              </a:solidFill>
              <a:latin typeface="+mj-lt"/>
              <a:ea typeface="Cambria Math" pitchFamily="18" charset="0"/>
            </a:endParaRPr>
          </a:p>
          <a:p>
            <a:pPr>
              <a:buNone/>
            </a:pPr>
            <a:r>
              <a:rPr lang="ru-RU" sz="3600" b="0" i="1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развиваться </a:t>
            </a:r>
            <a:r>
              <a:rPr lang="ru-RU" sz="3600" i="1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с </a:t>
            </a:r>
            <a:r>
              <a:rPr lang="ru-RU" sz="3600" b="0" i="1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30-х </a:t>
            </a:r>
            <a:r>
              <a:rPr lang="ru-RU" sz="3600" b="0" i="1" dirty="0">
                <a:solidFill>
                  <a:schemeClr val="tx1"/>
                </a:solidFill>
                <a:latin typeface="+mj-lt"/>
                <a:ea typeface="Cambria Math" pitchFamily="18" charset="0"/>
              </a:rPr>
              <a:t>годов, </a:t>
            </a:r>
            <a:endParaRPr lang="ru-RU" sz="3600" b="0" i="1" dirty="0" smtClean="0">
              <a:solidFill>
                <a:schemeClr val="tx1"/>
              </a:solidFill>
              <a:latin typeface="+mj-lt"/>
              <a:ea typeface="Cambria Math" pitchFamily="18" charset="0"/>
            </a:endParaRPr>
          </a:p>
          <a:p>
            <a:pPr>
              <a:buNone/>
            </a:pPr>
            <a:r>
              <a:rPr lang="ru-RU" sz="3600" b="0" i="1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достигнув </a:t>
            </a:r>
            <a:r>
              <a:rPr lang="ru-RU" sz="3600" b="0" i="1" dirty="0">
                <a:solidFill>
                  <a:schemeClr val="tx1"/>
                </a:solidFill>
                <a:latin typeface="+mj-lt"/>
                <a:ea typeface="Cambria Math" pitchFamily="18" charset="0"/>
              </a:rPr>
              <a:t>расцвета в </a:t>
            </a:r>
            <a:r>
              <a:rPr lang="ru-RU" sz="3600" b="0" i="1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70-х годах </a:t>
            </a:r>
            <a:endParaRPr lang="ru-RU" sz="3600" b="0" i="1" dirty="0" smtClean="0">
              <a:solidFill>
                <a:schemeClr val="tx1"/>
              </a:solidFill>
              <a:latin typeface="+mj-lt"/>
              <a:ea typeface="Cambria Math" pitchFamily="18" charset="0"/>
            </a:endParaRPr>
          </a:p>
          <a:p>
            <a:pPr>
              <a:buNone/>
            </a:pPr>
            <a:r>
              <a:rPr lang="ru-RU" sz="3600" b="0" i="1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ХХ </a:t>
            </a:r>
            <a:r>
              <a:rPr lang="ru-RU" sz="3600" b="0" i="1" dirty="0" smtClean="0">
                <a:solidFill>
                  <a:schemeClr val="tx1"/>
                </a:solidFill>
                <a:latin typeface="+mj-lt"/>
                <a:ea typeface="Cambria Math" pitchFamily="18" charset="0"/>
              </a:rPr>
              <a:t>столетия</a:t>
            </a:r>
            <a:endParaRPr lang="ru-RU" sz="3600" b="0" i="1" dirty="0">
              <a:solidFill>
                <a:schemeClr val="tx1"/>
              </a:solidFill>
              <a:latin typeface="+mj-lt"/>
              <a:ea typeface="Cambria Math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03932" y="3248889"/>
            <a:ext cx="4181156" cy="3356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602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208" y="119317"/>
            <a:ext cx="834189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i="1" dirty="0">
                <a:ea typeface="Calibri" panose="020F0502020204030204" pitchFamily="34" charset="0"/>
                <a:cs typeface="Times New Roman" panose="02020603050405020304" pitchFamily="18" charset="0"/>
              </a:rPr>
              <a:t>Большинство  из  нас  на  определенных этапах  жизни  окружали  значимые  для нас  люди:  учителя, </a:t>
            </a:r>
            <a:r>
              <a:rPr lang="ru-RU" sz="36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руководители</a:t>
            </a:r>
            <a:r>
              <a:rPr lang="ru-RU" sz="36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и т.д.  </a:t>
            </a:r>
            <a:r>
              <a:rPr lang="ru-RU" sz="3600" i="1" dirty="0">
                <a:ea typeface="Calibri" panose="020F0502020204030204" pitchFamily="34" charset="0"/>
                <a:cs typeface="Times New Roman" panose="02020603050405020304" pitchFamily="18" charset="0"/>
              </a:rPr>
              <a:t>Эти  люди  повлияли  на наш  выбор ценностей,  жизненные  принципы,  поступки.  Они  были  для  нас  примерами, защитниками,  советчиками  и  просто друзьями.  Роль же  Наставника  гораздо важнее,  потому  что  объединяет  все  эти </a:t>
            </a:r>
            <a:r>
              <a:rPr lang="ru-RU" sz="36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функции </a:t>
            </a:r>
            <a:endParaRPr lang="ru-RU" sz="3600" i="1" dirty="0"/>
          </a:p>
        </p:txBody>
      </p:sp>
      <p:pic>
        <p:nvPicPr>
          <p:cNvPr id="7170" name="Picture 2" descr="https://avatars.mds.yandex.net/i?id=2a0000017a0a0a127cbebbd160a73ba1f3d6-4012869-images-thumbs&amp;ref=rim&amp;n=33&amp;w=244&amp;h=15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587" y="1287376"/>
            <a:ext cx="4347413" cy="28194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4150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19200" y="1054100"/>
            <a:ext cx="7924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 smtClean="0">
                <a:latin typeface="+mj-lt"/>
              </a:rPr>
              <a:t>Тематика наставничества очень активно обсуждалась в Год педагога и наставника. И замечательно, что не просто обсуждалась — качественно поменялось представление о статусе наставника</a:t>
            </a:r>
            <a:endParaRPr lang="ru-RU" sz="4000" i="1" dirty="0">
              <a:latin typeface="+mj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55700" y="952500"/>
            <a:ext cx="8686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 smtClean="0"/>
              <a:t>В России принят закон, направленный на систему профилактики преступности и безнадзорности среди несовершеннолетних путем развития и внедрения наставничества</a:t>
            </a:r>
            <a:endParaRPr lang="ru-RU" sz="40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16000" y="584200"/>
            <a:ext cx="8128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 smtClean="0"/>
              <a:t>Появится реестр наставников и организаций, которые помимо попечительства несовершеннолетних, получают внутреннюю систему мотивации, подготовки и обучения для повышения своих профессиональных компетенций и </a:t>
            </a:r>
            <a:r>
              <a:rPr lang="ru-RU" sz="4000" i="1" dirty="0" smtClean="0"/>
              <a:t>знаний </a:t>
            </a:r>
            <a:endParaRPr lang="ru-RU" sz="40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39800" y="444500"/>
            <a:ext cx="8204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000" i="1" dirty="0" smtClean="0"/>
          </a:p>
          <a:p>
            <a:r>
              <a:rPr lang="ru-RU" sz="4000" i="1" dirty="0" smtClean="0"/>
              <a:t>Желающие </a:t>
            </a:r>
            <a:r>
              <a:rPr lang="ru-RU" sz="4000" i="1" dirty="0" smtClean="0"/>
              <a:t>стать наставниками смогут подать заявку о внесении их в реестр, после чего комиссия по делам несовершеннолетних с помощью информационной системы направит наставников к их подопечным</a:t>
            </a:r>
            <a:endParaRPr lang="ru-RU" sz="40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39800" y="444500"/>
            <a:ext cx="88519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 smtClean="0"/>
              <a:t>Важность </a:t>
            </a:r>
            <a:r>
              <a:rPr lang="ru-RU" sz="4000" i="1" dirty="0" smtClean="0"/>
              <a:t>темы </a:t>
            </a:r>
            <a:r>
              <a:rPr lang="ru-RU" sz="4000" i="1" dirty="0" smtClean="0"/>
              <a:t>наставничества обусловлена </a:t>
            </a:r>
            <a:r>
              <a:rPr lang="ru-RU" sz="4000" i="1" dirty="0" smtClean="0"/>
              <a:t>рядом причин. И первая - что 2023 год </a:t>
            </a:r>
            <a:r>
              <a:rPr lang="ru-RU" sz="4000" i="1" dirty="0" smtClean="0"/>
              <a:t>был объявлен </a:t>
            </a:r>
            <a:r>
              <a:rPr lang="ru-RU" sz="4000" i="1" dirty="0" smtClean="0"/>
              <a:t>президентом России Годом педагога и наставника. Цель года - признание особого статуса педагогических работников, в том числе тех, кто осуществляет наставническую </a:t>
            </a:r>
            <a:r>
              <a:rPr lang="ru-RU" sz="4000" i="1" dirty="0" smtClean="0"/>
              <a:t>деятельность </a:t>
            </a:r>
            <a:endParaRPr lang="ru-RU" sz="40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656</TotalTime>
  <Words>719</Words>
  <Application>Microsoft Office PowerPoint</Application>
  <PresentationFormat>Произвольный</PresentationFormat>
  <Paragraphs>49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Аспект</vt:lpstr>
      <vt:lpstr>ПЕДАГОГИЧЕСКИЕ ЧТЕНИЯ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Тренинг-СЕМИНАР</dc:title>
  <dc:creator>МАКСИМ</dc:creator>
  <cp:lastModifiedBy>Metodist</cp:lastModifiedBy>
  <cp:revision>115</cp:revision>
  <dcterms:created xsi:type="dcterms:W3CDTF">2022-08-24T18:02:28Z</dcterms:created>
  <dcterms:modified xsi:type="dcterms:W3CDTF">2024-10-30T07:48:12Z</dcterms:modified>
</cp:coreProperties>
</file>