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4"/>
  </p:notesMasterIdLst>
  <p:sldIdLst>
    <p:sldId id="379" r:id="rId2"/>
    <p:sldId id="266" r:id="rId3"/>
    <p:sldId id="349" r:id="rId4"/>
    <p:sldId id="330" r:id="rId5"/>
    <p:sldId id="356" r:id="rId6"/>
    <p:sldId id="270" r:id="rId7"/>
    <p:sldId id="357" r:id="rId8"/>
    <p:sldId id="331" r:id="rId9"/>
    <p:sldId id="358" r:id="rId10"/>
    <p:sldId id="342" r:id="rId11"/>
    <p:sldId id="359" r:id="rId12"/>
    <p:sldId id="360" r:id="rId13"/>
    <p:sldId id="332" r:id="rId14"/>
    <p:sldId id="361" r:id="rId15"/>
    <p:sldId id="374" r:id="rId16"/>
    <p:sldId id="375" r:id="rId17"/>
    <p:sldId id="376" r:id="rId18"/>
    <p:sldId id="377" r:id="rId19"/>
    <p:sldId id="380" r:id="rId20"/>
    <p:sldId id="333" r:id="rId21"/>
    <p:sldId id="362" r:id="rId22"/>
    <p:sldId id="343" r:id="rId23"/>
    <p:sldId id="363" r:id="rId24"/>
    <p:sldId id="364" r:id="rId25"/>
    <p:sldId id="334" r:id="rId26"/>
    <p:sldId id="350" r:id="rId27"/>
    <p:sldId id="365" r:id="rId28"/>
    <p:sldId id="373" r:id="rId29"/>
    <p:sldId id="335" r:id="rId30"/>
    <p:sldId id="366" r:id="rId31"/>
    <p:sldId id="351" r:id="rId32"/>
    <p:sldId id="367" r:id="rId33"/>
    <p:sldId id="337" r:id="rId34"/>
    <p:sldId id="368" r:id="rId35"/>
    <p:sldId id="339" r:id="rId36"/>
    <p:sldId id="369" r:id="rId37"/>
    <p:sldId id="340" r:id="rId38"/>
    <p:sldId id="370" r:id="rId39"/>
    <p:sldId id="280" r:id="rId40"/>
    <p:sldId id="371" r:id="rId41"/>
    <p:sldId id="281" r:id="rId42"/>
    <p:sldId id="345" r:id="rId43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4D1DC42-593F-460B-BAE9-880960BD6D23}">
          <p14:sldIdLst>
            <p14:sldId id="379"/>
            <p14:sldId id="266"/>
            <p14:sldId id="349"/>
            <p14:sldId id="330"/>
            <p14:sldId id="356"/>
            <p14:sldId id="270"/>
            <p14:sldId id="357"/>
            <p14:sldId id="331"/>
            <p14:sldId id="358"/>
            <p14:sldId id="342"/>
            <p14:sldId id="359"/>
            <p14:sldId id="360"/>
            <p14:sldId id="332"/>
            <p14:sldId id="361"/>
            <p14:sldId id="374"/>
            <p14:sldId id="375"/>
            <p14:sldId id="376"/>
            <p14:sldId id="377"/>
            <p14:sldId id="380"/>
            <p14:sldId id="333"/>
            <p14:sldId id="362"/>
            <p14:sldId id="343"/>
            <p14:sldId id="363"/>
            <p14:sldId id="364"/>
            <p14:sldId id="334"/>
            <p14:sldId id="350"/>
            <p14:sldId id="365"/>
            <p14:sldId id="373"/>
            <p14:sldId id="335"/>
            <p14:sldId id="366"/>
            <p14:sldId id="351"/>
            <p14:sldId id="367"/>
            <p14:sldId id="337"/>
            <p14:sldId id="368"/>
            <p14:sldId id="339"/>
            <p14:sldId id="369"/>
            <p14:sldId id="340"/>
            <p14:sldId id="370"/>
            <p14:sldId id="280"/>
            <p14:sldId id="371"/>
            <p14:sldId id="281"/>
            <p14:sldId id="34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56" autoAdjust="0"/>
  </p:normalViewPr>
  <p:slideViewPr>
    <p:cSldViewPr>
      <p:cViewPr>
        <p:scale>
          <a:sx n="75" d="100"/>
          <a:sy n="75" d="100"/>
        </p:scale>
        <p:origin x="-15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55B6C-FE67-415B-B314-C9089F94B463}" type="datetimeFigureOut">
              <a:rPr lang="ru-RU" smtClean="0"/>
              <a:t>28.05.2019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EA681-13FA-4FE2-BA36-4AD5F29E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766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EA681-13FA-4FE2-BA36-4AD5F29EDBE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20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C48C8-88EB-4306-ACC3-DECBE8EF59F7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752F9-033C-4E86-815C-B8BFE1C30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7A16F-CA84-44A4-915B-89B90F49E71B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85BCB-8DDC-4A31-BDC9-2D55DC27C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239F8-0302-49BB-A2E9-CDC2235A09CE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485B5-DC50-41FE-ACDC-3FF8BC497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6E5D-8EBE-4543-A5D9-18C7BE2B4626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8E69E-5E8B-4720-B666-29949490A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C5756-4571-4643-BB2C-52985F5954BA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200C8-BA81-4F4E-AE77-EDF99EFB0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4B69-D264-441F-B81E-B7C9E9D637FE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35BB7-71A1-457B-A176-81A1C46B4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3251-2CDD-4427-B488-9DB657578C9A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E350-4520-46B9-AD0F-A168976FCD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BF52A-FE26-4207-BB7C-5457EDDEB0A3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54E6D-0581-40D6-B77C-63F47CC29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ACDD8-9D9C-4EBB-BF09-63BA44664D48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31473-C86B-4B7A-985F-6FED3A004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72E76-6AFB-4498-9AA8-ACFBE8B782D4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F0B29-9DC5-47DB-82BB-1634F65FF7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42F1-60F6-4281-A7BD-C73835D327CC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88DB5-CB93-4377-92FE-062D53DB2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A9D5BB-ABC7-409E-8D8E-1E753A3C4F9B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9274B6-96B5-4DE3-9DAF-375599BB87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2" r:id="rId2"/>
    <p:sldLayoutId id="2147483841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42" r:id="rId9"/>
    <p:sldLayoutId id="2147483838" r:id="rId10"/>
    <p:sldLayoutId id="2147483839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6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25552"/>
          </a:xfrm>
        </p:spPr>
        <p:txBody>
          <a:bodyPr>
            <a:normAutofit fontScale="90000"/>
          </a:bodyPr>
          <a:lstStyle/>
          <a:p>
            <a:pPr marR="0" algn="ctr" eaLnBrk="1" hangingPunct="1"/>
            <a: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4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5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Организация </a:t>
            </a:r>
            <a:r>
              <a:rPr lang="ru-RU" sz="5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самостоятельной работы </a:t>
            </a:r>
            <a:r>
              <a:rPr lang="ru-RU" sz="530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обучающихся </a:t>
            </a:r>
            <a:r>
              <a:rPr lang="ru-RU" sz="5300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300" i="1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5300" i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300" smtClean="0">
                <a:latin typeface="Arial" panose="020B0604020202020204" pitchFamily="34" charset="0"/>
                <a:cs typeface="Arial" panose="020B0604020202020204" pitchFamily="34" charset="0"/>
              </a:rPr>
              <a:t>МАУДО </a:t>
            </a:r>
            <a:r>
              <a:rPr lang="ru-RU" sz="5300" dirty="0">
                <a:latin typeface="Arial" panose="020B0604020202020204" pitchFamily="34" charset="0"/>
                <a:cs typeface="Arial" panose="020B0604020202020204" pitchFamily="34" charset="0"/>
              </a:rPr>
              <a:t>ДШИ</a:t>
            </a:r>
            <a:r>
              <a:rPr lang="ru-RU" sz="4800" i="1" dirty="0"/>
              <a:t/>
            </a:r>
            <a:br>
              <a:rPr lang="ru-RU" sz="4800" i="1" dirty="0"/>
            </a:br>
            <a:endParaRPr lang="ru-RU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7920552" cy="2088232"/>
          </a:xfrm>
        </p:spPr>
        <p:txBody>
          <a:bodyPr/>
          <a:lstStyle/>
          <a:p>
            <a:pPr marR="0" eaLnBrk="1" hangingPunct="1"/>
            <a:endParaRPr lang="ru-RU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eaLnBrk="1" hangingPunct="1"/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eaLnBrk="1" hangingPunct="1"/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Барышникова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Ирина Михайловна</a:t>
            </a:r>
          </a:p>
          <a:p>
            <a:pPr marR="0" eaLnBrk="1" hangingPunct="1"/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методист МАУДО ДШИ</a:t>
            </a:r>
          </a:p>
        </p:txBody>
      </p:sp>
    </p:spTree>
    <p:extLst>
      <p:ext uri="{BB962C8B-B14F-4D97-AF65-F5344CB8AC3E}">
        <p14:creationId xmlns:p14="http://schemas.microsoft.com/office/powerpoint/2010/main" val="3822199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424936" cy="703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-963489"/>
            <a:ext cx="80648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Внеаудиторная </a:t>
            </a:r>
            <a:r>
              <a:rPr lang="ru-RU" sz="2800" b="1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самостоятельная работа обучающихся направлена на решение следующих задач: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систематизация, закрепление, углубление и расширение полученных знаний, самостоятельное овладение новым учебным материалом и применение его не только на репродуктивном, но и на творческом уровнях;</a:t>
            </a:r>
            <a:endParaRPr lang="ru-RU" sz="2800" dirty="0" smtClean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424936" cy="703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-963489"/>
            <a:ext cx="80648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развитие общих и профессиональных компетенций, включающих в себя способность осуществлять поиск, анализ и оценку информации, необходимой для постановки и решения учебных задач и личностного развития; использовать информационно-коммуникационные технологии для совершенствования учебно-предпрофессиональной деятельности;</a:t>
            </a:r>
            <a:endParaRPr lang="ru-RU" sz="2800" dirty="0" smtClean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50566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424936" cy="703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-963489"/>
            <a:ext cx="8064896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формирование и развитие познавательных способностей и активности обучающихся, их творческой инициативы, самостоятельности, способности к саморазвитию, самосовершенствованию и самореализации, культуры умственного труда обучающихся.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58899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0891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56621"/>
            <a:ext cx="8352928" cy="639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0" indent="44958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  <a:cs typeface="Times New Roman"/>
            </a:endParaRPr>
          </a:p>
          <a:p>
            <a:pPr marL="165100"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/>
              </a:rPr>
              <a:t>Максимальный объем учебной нагрузки обучающегося по освоению дополнительных предпрофессиональных программ включая все виды аудиторной и внеаудиторной работы и объем внеаудиторной самостоятельной учебной нагрузки по освоению дополнительных предпрофессиональных программ, определяется согласно учебным планам в соответствии с Федеральными государственными требованиями.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Объем времени, отведенный на внеаудиторную самостоятельную работу, находит отражение</a:t>
            </a: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: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0891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56621"/>
            <a:ext cx="8352928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0" indent="449580"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 marL="165100" indent="44958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  <a:cs typeface="Times New Roman"/>
            </a:endParaRPr>
          </a:p>
          <a:p>
            <a:pPr marL="165100" indent="44958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в рабочем учебном плане;</a:t>
            </a:r>
            <a:endParaRPr lang="ru-RU" sz="2800" dirty="0" smtClean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в целом по теоретическому обучению, каждому из циклов дисциплин, по каждой дисциплине;</a:t>
            </a:r>
            <a:endParaRPr lang="ru-RU" sz="2800" dirty="0" smtClean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в программах учебных дисциплин с распределением по разделам или темам.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3435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296144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2800" b="1" i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i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700" b="1" dirty="0" smtClean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  <a:t>Например: ДПП учебный предмет «Специальность»(гитара). </a:t>
            </a:r>
            <a:br>
              <a:rPr lang="ru-RU" sz="2700" b="1" dirty="0" smtClean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</a:br>
            <a:r>
              <a:rPr lang="ru-RU" sz="2700" b="1" dirty="0" smtClean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  <a:t>Срок обучения - 8 (9)лет</a:t>
            </a:r>
            <a:endParaRPr lang="ru-RU" sz="2700" dirty="0"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41780" y="2867311"/>
          <a:ext cx="6060440" cy="2478470"/>
        </p:xfrm>
        <a:graphic>
          <a:graphicData uri="http://schemas.openxmlformats.org/drawingml/2006/table">
            <a:tbl>
              <a:tblPr/>
              <a:tblGrid>
                <a:gridCol w="3123565"/>
                <a:gridCol w="1435100"/>
                <a:gridCol w="1501775"/>
              </a:tblGrid>
              <a:tr h="316865">
                <a:tc>
                  <a:txBody>
                    <a:bodyPr/>
                    <a:lstStyle/>
                    <a:p>
                      <a:pPr marL="7924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1 - </a:t>
                      </a:r>
                      <a:r>
                        <a:rPr lang="ru-RU" sz="1400" b="1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74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200" b="1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класс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5455">
                <a:tc>
                  <a:txBody>
                    <a:bodyPr/>
                    <a:lstStyle/>
                    <a:p>
                      <a:pPr marL="100330" marR="113030" indent="-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Максимальная учебная </a:t>
                      </a:r>
                      <a:r>
                        <a:rPr lang="ru-RU" sz="14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нагрузка в часах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0330" marR="113030" indent="-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(в том числе из вариативной части)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7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1843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7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1665">
                <a:tc>
                  <a:txBody>
                    <a:bodyPr/>
                    <a:lstStyle/>
                    <a:p>
                      <a:pPr marL="100330" marR="113030" indent="-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 на </a:t>
                      </a:r>
                      <a:r>
                        <a:rPr lang="ru-RU" sz="1400" b="1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аудиторные </a:t>
                      </a:r>
                      <a:r>
                        <a:rPr lang="ru-RU" sz="14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занятия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0330" marR="113030" indent="-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(в том числе из вариативной части)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658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3730">
                <a:tc>
                  <a:txBody>
                    <a:bodyPr/>
                    <a:lstStyle/>
                    <a:p>
                      <a:pPr marL="103505" marR="113030"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Общее количество часов на </a:t>
                      </a:r>
                      <a:r>
                        <a:rPr lang="ru-RU" sz="1400" b="1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внеаудиторные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35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(самостоятельные) занятия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8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1185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8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941034"/>
              </p:ext>
            </p:extLst>
          </p:nvPr>
        </p:nvGraphicFramePr>
        <p:xfrm>
          <a:off x="0" y="1628800"/>
          <a:ext cx="9036497" cy="5449440"/>
        </p:xfrm>
        <a:graphic>
          <a:graphicData uri="http://schemas.openxmlformats.org/drawingml/2006/table">
            <a:tbl>
              <a:tblPr/>
              <a:tblGrid>
                <a:gridCol w="5240137"/>
                <a:gridCol w="1855086"/>
                <a:gridCol w="1941274"/>
              </a:tblGrid>
              <a:tr h="910451">
                <a:tc>
                  <a:txBody>
                    <a:bodyPr/>
                    <a:lstStyle/>
                    <a:p>
                      <a:pPr marL="7924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Содержание</a:t>
                      </a:r>
                      <a:endParaRPr lang="ru-RU" sz="20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7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3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1 - </a:t>
                      </a:r>
                      <a:r>
                        <a:rPr lang="ru-RU" sz="2400" b="1" spc="-2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8 классы</a:t>
                      </a:r>
                      <a:endParaRPr lang="ru-RU" sz="24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7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Georgia" panose="02040502050405020303" pitchFamily="18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</a:p>
                    <a:p>
                      <a:pPr marL="277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Georgia" panose="02040502050405020303" pitchFamily="18" charset="0"/>
                          <a:ea typeface="Calibri"/>
                          <a:cs typeface="Arial" panose="020B0604020202020204" pitchFamily="34" charset="0"/>
                        </a:rPr>
                        <a:t>класс</a:t>
                      </a:r>
                      <a:endParaRPr lang="ru-RU" sz="24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5384">
                <a:tc>
                  <a:txBody>
                    <a:bodyPr/>
                    <a:lstStyle/>
                    <a:p>
                      <a:pPr marL="100330" marR="113030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Максимальная учебная </a:t>
                      </a:r>
                      <a:r>
                        <a:rPr lang="ru-RU" sz="2000" spc="-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нагрузка в часах </a:t>
                      </a:r>
                      <a:endParaRPr lang="ru-RU" sz="20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100330" marR="113030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 (в том числе из вариативной части)</a:t>
                      </a:r>
                      <a:endParaRPr lang="ru-RU" sz="20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75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/>
                          <a:cs typeface="Arial" panose="020B0604020202020204" pitchFamily="34" charset="0"/>
                        </a:rPr>
                        <a:t>1316</a:t>
                      </a:r>
                      <a:endParaRPr lang="ru-RU" sz="24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Georgia" panose="02040502050405020303" pitchFamily="18" charset="0"/>
                          <a:ea typeface="Calibri"/>
                          <a:cs typeface="Arial" panose="020B0604020202020204" pitchFamily="34" charset="0"/>
                        </a:rPr>
                        <a:t>214.5</a:t>
                      </a:r>
                      <a:endParaRPr lang="ru-RU" sz="24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66540">
                <a:tc>
                  <a:txBody>
                    <a:bodyPr/>
                    <a:lstStyle/>
                    <a:p>
                      <a:pPr marL="100330" marR="113030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Количество часов на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аудиторные </a:t>
                      </a:r>
                      <a:r>
                        <a:rPr lang="ru-RU" sz="2000" spc="-1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занятия</a:t>
                      </a:r>
                      <a:endParaRPr lang="ru-RU" sz="20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100330" marR="113030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1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 (в том числе из вариативной части)</a:t>
                      </a:r>
                      <a:endParaRPr lang="ru-RU" sz="20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/>
                          <a:cs typeface="Arial" panose="020B0604020202020204" pitchFamily="34" charset="0"/>
                        </a:rPr>
                        <a:t>559</a:t>
                      </a:r>
                      <a:endParaRPr lang="ru-RU" sz="24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Georgia" panose="02040502050405020303" pitchFamily="18" charset="0"/>
                          <a:ea typeface="Calibri"/>
                          <a:cs typeface="Arial" panose="020B0604020202020204" pitchFamily="34" charset="0"/>
                        </a:rPr>
                        <a:t>82.5</a:t>
                      </a:r>
                      <a:endParaRPr lang="ru-RU" sz="24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7065">
                <a:tc>
                  <a:txBody>
                    <a:bodyPr/>
                    <a:lstStyle/>
                    <a:p>
                      <a:pPr marL="103505" marR="113030" indent="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Общее количество часов на </a:t>
                      </a:r>
                      <a:r>
                        <a:rPr lang="ru-RU" sz="2000" b="1" spc="-2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внеаудиторные</a:t>
                      </a:r>
                      <a:endParaRPr lang="ru-RU" sz="20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/>
                          <a:cs typeface="Arial" panose="020B0604020202020204" pitchFamily="34" charset="0"/>
                        </a:rPr>
                        <a:t>(самостоятельные) занятия</a:t>
                      </a:r>
                      <a:endParaRPr lang="ru-RU" sz="20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85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/>
                          <a:cs typeface="Arial" panose="020B0604020202020204" pitchFamily="34" charset="0"/>
                        </a:rPr>
                        <a:t>757</a:t>
                      </a:r>
                      <a:endParaRPr lang="ru-RU" sz="24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Georgia" panose="02040502050405020303" pitchFamily="18" charset="0"/>
                          <a:ea typeface="Calibri"/>
                          <a:cs typeface="Arial" panose="020B0604020202020204" pitchFamily="34" charset="0"/>
                        </a:rPr>
                        <a:t>132</a:t>
                      </a:r>
                      <a:endParaRPr lang="ru-RU" sz="2400" dirty="0">
                        <a:effectLst/>
                        <a:latin typeface="Georgia" panose="02040502050405020303" pitchFamily="18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95234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V="1">
            <a:off x="457200" y="332656"/>
            <a:ext cx="8305800" cy="72008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i="1" dirty="0" smtClean="0">
                <a:latin typeface="Times New Roman"/>
                <a:ea typeface="Times New Roman"/>
                <a:cs typeface="Times New Roman"/>
              </a:rPr>
            </a:br>
            <a:endParaRPr lang="ru-RU" sz="31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424962"/>
              </p:ext>
            </p:extLst>
          </p:nvPr>
        </p:nvGraphicFramePr>
        <p:xfrm>
          <a:off x="395536" y="1022122"/>
          <a:ext cx="8640959" cy="4756093"/>
        </p:xfrm>
        <a:graphic>
          <a:graphicData uri="http://schemas.openxmlformats.org/drawingml/2006/table">
            <a:tbl>
              <a:tblPr/>
              <a:tblGrid>
                <a:gridCol w="2527290"/>
                <a:gridCol w="737701"/>
                <a:gridCol w="609443"/>
                <a:gridCol w="610303"/>
                <a:gridCol w="610303"/>
                <a:gridCol w="131149"/>
                <a:gridCol w="600834"/>
                <a:gridCol w="609443"/>
                <a:gridCol w="733396"/>
                <a:gridCol w="733396"/>
                <a:gridCol w="737701"/>
              </a:tblGrid>
              <a:tr h="332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5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Количество часов на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внеаудиторн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занятия в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неделю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9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Общее количество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часов на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внеаудиторн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(самостоятельные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) занятия по годам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2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Общее количество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часов на внеаудиторные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занятия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757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265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  <a:ea typeface="SimSu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49272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V="1">
            <a:off x="457200" y="332656"/>
            <a:ext cx="8305800" cy="72008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i="1" dirty="0" smtClean="0">
                <a:latin typeface="Times New Roman"/>
                <a:ea typeface="Times New Roman"/>
                <a:cs typeface="Times New Roman"/>
              </a:rPr>
            </a:br>
            <a:endParaRPr lang="ru-RU" sz="31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32656"/>
            <a:ext cx="8784976" cy="649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SimSun"/>
                <a:cs typeface="Times New Roman"/>
              </a:rPr>
              <a:t>•	</a:t>
            </a:r>
            <a:r>
              <a:rPr lang="ru-RU" sz="2800" dirty="0" smtClean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Самостоятельные </a:t>
            </a: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занятия должны быть регулярными и систематическими;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•	периодичность занятий – каждый день;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•	объем самостоятельных занятий в неделю – от 2 до 4 часов.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       Объем самостоятельной работы определяется с учетом минимальных затрат на подготовку домашнего задания, параллельного освоения детьми программы начального и основного общего образования, с опорой на сложившиеся в </a:t>
            </a:r>
            <a:r>
              <a:rPr lang="ru-RU" sz="2800" dirty="0" smtClean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МАУДО ДШИ </a:t>
            </a: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педагогические традиции и методическую целесообразность, а также индивидуальные способности </a:t>
            </a:r>
            <a:r>
              <a:rPr lang="ru-RU" sz="2800" dirty="0" smtClean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обучающегося.</a:t>
            </a:r>
            <a:endParaRPr lang="ru-RU" sz="2800" dirty="0">
              <a:effectLst/>
              <a:latin typeface="Georgia" panose="02040502050405020303" pitchFamily="18" charset="0"/>
              <a:ea typeface="SimSu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9983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V="1">
            <a:off x="457200" y="332656"/>
            <a:ext cx="8305800" cy="72008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i="1" dirty="0" smtClean="0">
                <a:latin typeface="Times New Roman"/>
                <a:ea typeface="Times New Roman"/>
                <a:cs typeface="Times New Roman"/>
              </a:rPr>
            </a:br>
            <a:endParaRPr lang="ru-RU" sz="31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32656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800" dirty="0" smtClean="0">
              <a:latin typeface="Arial" panose="020B0604020202020204" pitchFamily="34" charset="0"/>
              <a:ea typeface="SimSun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SimSun"/>
                <a:cs typeface="Arial" panose="020B0604020202020204" pitchFamily="34" charset="0"/>
              </a:rPr>
              <a:t>  </a:t>
            </a:r>
            <a:r>
              <a:rPr lang="ru-RU" sz="2800" dirty="0" smtClean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Самостоятельная </a:t>
            </a: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домашняя работа может проходить в несколько приемов и должна строиться в соответствии с рекомендациями преподавателя по </a:t>
            </a:r>
            <a:r>
              <a:rPr lang="ru-RU" sz="2800" dirty="0" smtClean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учебному предмету.</a:t>
            </a:r>
            <a:endParaRPr lang="ru-RU" sz="2800" dirty="0">
              <a:latin typeface="Georgia" panose="02040502050405020303" pitchFamily="18" charset="0"/>
              <a:ea typeface="SimSun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   </a:t>
            </a:r>
            <a:r>
              <a:rPr lang="ru-RU" sz="2800" dirty="0" smtClean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Необходимо </a:t>
            </a: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помочь </a:t>
            </a:r>
            <a:r>
              <a:rPr lang="ru-RU" sz="2800" dirty="0" smtClean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обучающемуся </a:t>
            </a: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организовать домашнюю работу, исходя из количества времени, отведенного на занятие. В самостоятельной работе должны присутствовать разные виды </a:t>
            </a:r>
            <a:r>
              <a:rPr lang="ru-RU" sz="2800" dirty="0" smtClean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заданий.</a:t>
            </a: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SimSun"/>
                <a:cs typeface="Arial" panose="020B0604020202020204" pitchFamily="34" charset="0"/>
              </a:rPr>
              <a:t>Все рекомендации по домашней работе в индивидуальном порядке дает преподаватель и фиксирует их в дневнике.</a:t>
            </a:r>
            <a:endParaRPr lang="ru-RU" sz="2800" dirty="0"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9247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V="1">
            <a:off x="457200" y="332656"/>
            <a:ext cx="8305800" cy="72008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i="1" dirty="0" smtClean="0">
                <a:latin typeface="Times New Roman"/>
                <a:ea typeface="Times New Roman"/>
                <a:cs typeface="Times New Roman"/>
              </a:rPr>
            </a:br>
            <a:endParaRPr lang="ru-RU" sz="31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836712"/>
            <a:ext cx="8640960" cy="515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0" indent="449580" algn="just">
              <a:lnSpc>
                <a:spcPct val="98000"/>
              </a:lnSpc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Arial"/>
              </a:rPr>
              <a:t>Внеаудиторная самостоятельна работа обучающихся 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Arial"/>
              </a:rPr>
              <a:t>В МАУДО ДШИ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Arial"/>
              </a:rPr>
              <a:t>осуществляется в соответствии  с  программой  </a:t>
            </a:r>
            <a:r>
              <a:rPr lang="ru-RU" sz="2800" dirty="0" err="1">
                <a:latin typeface="Georgia" panose="02040502050405020303" pitchFamily="18" charset="0"/>
                <a:ea typeface="Times New Roman"/>
                <a:cs typeface="Arial"/>
              </a:rPr>
              <a:t>внеклассно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Arial"/>
              </a:rPr>
              <a:t>-воспитательной работы и внеурочной деятельности  «ДЕЛУ - ВРЕМЯ, ПОТЕХЕ - ЧАС»  для обучающихся  по дополнительным предпрофессиональным программам в области  музыкального искусства «Фортепиано», «Струнные инструменты»,  «Народные инструменты»,  «Духовые и ударные инструменты», «Хоровое пение», «Хореографическое творчество».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951595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3"/>
          </a:xfrm>
        </p:spPr>
        <p:txBody>
          <a:bodyPr/>
          <a:lstStyle/>
          <a:p>
            <a:pPr marL="0" indent="0" algn="r">
              <a:buNone/>
            </a:pPr>
            <a:endParaRPr lang="ru-RU" sz="4000" dirty="0" smtClean="0">
              <a:solidFill>
                <a:srgbClr val="000000"/>
              </a:solidFill>
              <a:latin typeface="Arial"/>
            </a:endParaRPr>
          </a:p>
          <a:p>
            <a:pPr marL="0" indent="0" algn="r">
              <a:buNone/>
            </a:pPr>
            <a:endParaRPr lang="ru-RU" sz="4000" dirty="0">
              <a:solidFill>
                <a:srgbClr val="000000"/>
              </a:solidFill>
              <a:latin typeface="Arial"/>
            </a:endParaRPr>
          </a:p>
          <a:p>
            <a:pPr marL="0" indent="0" algn="r">
              <a:buNone/>
            </a:pPr>
            <a:r>
              <a:rPr lang="ru-RU" sz="4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Искусство </a:t>
            </a:r>
            <a:r>
              <a:rPr lang="ru-RU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требует знаний.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i="1" dirty="0">
                <a:solidFill>
                  <a:srgbClr val="000000"/>
                </a:solidFill>
                <a:latin typeface="Arial"/>
              </a:rPr>
              <a:t>                         </a:t>
            </a:r>
            <a:endParaRPr lang="ru-RU" sz="4000" i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endParaRPr lang="ru-RU" sz="4000" i="1" dirty="0">
              <a:solidFill>
                <a:srgbClr val="000000"/>
              </a:solidFill>
              <a:latin typeface="Arial"/>
            </a:endParaRPr>
          </a:p>
          <a:p>
            <a:pPr marL="0" indent="0" algn="r">
              <a:buNone/>
            </a:pPr>
            <a:r>
              <a:rPr lang="ru-RU" sz="4000" i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4000" i="1" dirty="0" err="1" smtClean="0">
                <a:solidFill>
                  <a:srgbClr val="000000"/>
                </a:solidFill>
                <a:latin typeface="Arial"/>
              </a:rPr>
              <a:t>Бертольт</a:t>
            </a:r>
            <a:r>
              <a:rPr lang="ru-RU" sz="4000" i="1" dirty="0" smtClean="0">
                <a:solidFill>
                  <a:srgbClr val="000000"/>
                </a:solidFill>
                <a:latin typeface="Arial"/>
              </a:rPr>
              <a:t> Брехт</a:t>
            </a:r>
            <a:endParaRPr lang="ru-RU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-531441"/>
            <a:ext cx="8208912" cy="1932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6632"/>
            <a:ext cx="8424936" cy="7348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  <a:t>Форму </a:t>
            </a:r>
            <a:r>
              <a:rPr lang="ru-RU" sz="2800" b="1" dirty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  <a:t>и вид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  <a:t>внеаудиторной самостоятельной работы обучающихся определяют преподаватели при разработке программ учебных дисциплин. При определении содержания внеаудиторной самостоятельной работы обучающихся следует учитывать уровень подготовленности обучающихся к 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  <a:t>самостоятельному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  <a:t>труду и требования к уровню самостоятельности выпускников за период обучения.</a:t>
            </a:r>
            <a:endParaRPr lang="ru-RU" sz="2800" dirty="0">
              <a:latin typeface="Georgia" panose="02040502050405020303" pitchFamily="18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  <a:t>Внеаудиторная самостоятельная работа в режиме дня обучающегося не регламентируется расписанием занятий.</a:t>
            </a:r>
            <a:endParaRPr lang="ru-RU" sz="2800" dirty="0">
              <a:latin typeface="Georgia" panose="02040502050405020303" pitchFamily="18" charset="0"/>
              <a:ea typeface="Calibri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-531441"/>
            <a:ext cx="8208912" cy="1932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6632"/>
            <a:ext cx="8424936" cy="483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Arial" panose="020B0604020202020204" pitchFamily="34" charset="0"/>
              </a:rPr>
              <a:t>Методика организации внеурочной самостоятельной работы обучающихся зависит от содержания изучаемого предмета, объема часов на его изучение, условий учебной деятельности, вида заданий для самостоятельной работы, индивидуальных особенностей обучающихся.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2331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15895"/>
            <a:ext cx="813690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0"/>
            <a:ext cx="8136904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Georgia" panose="02040502050405020303" pitchFamily="18" charset="0"/>
                <a:ea typeface="Times New Roman"/>
                <a:cs typeface="Times New Roman"/>
              </a:rPr>
              <a:t>Процесс </a:t>
            </a: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организации внеаудиторной самостоятельной работы обучающихся включает в себя:</a:t>
            </a:r>
            <a:endParaRPr lang="ru-RU" sz="2800" b="1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планирование содержания и объёма внеаудиторной самостоятельной работы (планирование объема времени, отведенного на внеаудиторную самостоятельную работу по учебной дисциплине, осуществляется преподавателем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);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15895"/>
            <a:ext cx="813690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0"/>
            <a:ext cx="8136904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обеспечение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учебных предметов информационными ресурсами (учебной, нотной, справочной и специальной литературой), методическими материалами (указаниями, руководствами, памятками), аудио- и видеоматериалами, контролирующими материалами (тестами и др.) и компьютерной техникой;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01623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15895"/>
            <a:ext cx="813690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0"/>
            <a:ext cx="8136904" cy="384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создание необходимых условий для внеаудиторной самостоятельной работы обучающихся в аудиториях, библиотеке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;</a:t>
            </a:r>
            <a:endParaRPr lang="ru-RU" sz="2800" dirty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контроль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и анализ 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внеаудиторной самостоятельной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работы.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03812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8424936" cy="426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Georgia" panose="02040502050405020303" pitchFamily="18" charset="0"/>
                <a:ea typeface="Times New Roman"/>
                <a:cs typeface="Times New Roman"/>
              </a:rPr>
              <a:t>Формы 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внеаудиторной самостоятельной работы 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определяются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содержанием учебной дисциплины, степенью подготовленности обучающихся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Форму самостоятельной работы определяют преподаватели при разработке программ учебных дисциплин.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-2115616"/>
            <a:ext cx="8280920" cy="8905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Georgia" panose="02040502050405020303" pitchFamily="18" charset="0"/>
                <a:ea typeface="Times New Roman"/>
                <a:cs typeface="Times New Roman"/>
              </a:rPr>
              <a:t>Виды </a:t>
            </a: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заданий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для внеаудиторной самостоятельной работы, их содержание и характер могут иметь вариативный и дифференцированный характер, учитывая специфику изучаемой дисциплины, индивидуальные особенности обучающегося. Выбор вида самостоятельной деятельности обучающегося, как в рамках учебного занятия (аудиторная работа), так и при внеаудиторной работе, должен соответствовать формулировке дидактической </a:t>
            </a: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цели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: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 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-2115616"/>
            <a:ext cx="8280920" cy="7560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систематизация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, закрепление, углубление  полученных теоретических знаний и практических 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умений: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чтение дополнительной литературы, подготовка рефератов, докладов, презентаций; составление библиографии, тематических кроссвордов и др.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05327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-2115616"/>
            <a:ext cx="8280920" cy="7418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endParaRPr lang="ru-RU" sz="2800" dirty="0" smtClean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endParaRPr lang="ru-RU" sz="2800" dirty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формирование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самостоятельности мышления, способности к саморазвитию, самосовершенствованию и </a:t>
            </a:r>
            <a:r>
              <a:rPr lang="ru-RU" sz="2800" dirty="0" err="1">
                <a:latin typeface="Georgia" panose="02040502050405020303" pitchFamily="18" charset="0"/>
                <a:ea typeface="Times New Roman"/>
                <a:cs typeface="Times New Roman"/>
              </a:rPr>
              <a:t>самоактуализации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: задание творческого характера, создание портфолио, выполнение выпускных работ и т.п.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 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6965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-819472"/>
            <a:ext cx="8064896" cy="7631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Georgia" panose="02040502050405020303" pitchFamily="18" charset="0"/>
                <a:ea typeface="Times New Roman"/>
                <a:cs typeface="Times New Roman"/>
              </a:rPr>
              <a:t>Внеаудиторная </a:t>
            </a: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самостоятельная работа включает следующие виды самостоятельной деятельности:</a:t>
            </a:r>
            <a:endParaRPr lang="ru-RU" sz="2800" b="1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подготовка к текущим занятиям;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выполнение домашних заданий разнообразного характера;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изучение учебного материала, вынесенного на самостоятельную проработку;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выполнение индивидуальных заданий, направленных на развитие у обучающихся самостоятельности и инициативы;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3"/>
          </a:xfrm>
        </p:spPr>
        <p:txBody>
          <a:bodyPr/>
          <a:lstStyle/>
          <a:p>
            <a:pPr marL="0" lvl="0" indent="0" algn="just">
              <a:spcBef>
                <a:spcPts val="500"/>
              </a:spcBef>
              <a:spcAft>
                <a:spcPts val="1000"/>
              </a:spcAft>
              <a:buNone/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smtClean="0">
                <a:latin typeface="Georgia" panose="02040502050405020303" pitchFamily="18" charset="0"/>
                <a:ea typeface="Calibri"/>
                <a:cs typeface="Times New Roman" panose="02020603050405020304" pitchFamily="18" charset="0"/>
              </a:rPr>
              <a:t>Все самое главное в жизни начинается у каждого человека с детства. Искусство – язык души. Учить трудиться душу надо с самого раннего детства, иначе как показала жизнь, будет поздно. </a:t>
            </a: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 panose="02020603050405020304" pitchFamily="18" charset="0"/>
              </a:rPr>
              <a:t>Для успешных занятий </a:t>
            </a: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 panose="02020603050405020304" pitchFamily="18" charset="0"/>
              </a:rPr>
              <a:t>искусством </a:t>
            </a: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 panose="02020603050405020304" pitchFamily="18" charset="0"/>
              </a:rPr>
              <a:t>недостаточно одного стремления научиться </a:t>
            </a: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 panose="02020603050405020304" pitchFamily="18" charset="0"/>
              </a:rPr>
              <a:t>искусству. </a:t>
            </a: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 panose="02020603050405020304" pitchFamily="18" charset="0"/>
              </a:rPr>
              <a:t>Одним из важнейших условий успешности в области </a:t>
            </a: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 panose="02020603050405020304" pitchFamily="18" charset="0"/>
              </a:rPr>
              <a:t>искусства </a:t>
            </a: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 panose="02020603050405020304" pitchFamily="18" charset="0"/>
              </a:rPr>
              <a:t>является постоянное совершенствование своего мастерства. При этом исключительно важна роль домашней работы - самостоятельной работы, выполняемой обучающимся по заданию преподавателя вне стен класса. </a:t>
            </a:r>
          </a:p>
          <a:p>
            <a:pPr marL="0" indent="0">
              <a:buNone/>
            </a:pP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-819472"/>
            <a:ext cx="8064896" cy="674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выполнение различных видов самостоятельной работы по предметам;</a:t>
            </a:r>
            <a:endParaRPr lang="ru-RU" sz="2800" dirty="0" smtClean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подготовка к контрольной работе, зачету, экзамену;</a:t>
            </a:r>
            <a:endParaRPr lang="ru-RU" sz="2800" dirty="0" smtClean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написание реферата и других письменных работ на заданные темы;</a:t>
            </a:r>
            <a:endParaRPr lang="ru-RU" sz="2800" dirty="0" smtClean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выполнение интегрированного (</a:t>
            </a:r>
            <a:r>
              <a:rPr lang="ru-RU" sz="2800" dirty="0" err="1" smtClean="0">
                <a:latin typeface="Georgia" panose="02040502050405020303" pitchFamily="18" charset="0"/>
                <a:ea typeface="Times New Roman"/>
                <a:cs typeface="Times New Roman"/>
              </a:rPr>
              <a:t>межпредметного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) проекта. Подготовка к его защите;</a:t>
            </a:r>
            <a:endParaRPr lang="ru-RU" sz="2800" dirty="0" smtClean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участие в олимпиадах, конкурсах, фестивалях и др.</a:t>
            </a:r>
            <a:endParaRPr lang="ru-RU" sz="2800" dirty="0" smtClean="0"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94490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15895"/>
            <a:ext cx="835292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15895"/>
            <a:ext cx="8208912" cy="575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b="1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 smtClean="0">
                <a:latin typeface="Georgia" panose="02040502050405020303" pitchFamily="18" charset="0"/>
                <a:ea typeface="Times New Roman"/>
                <a:cs typeface="Times New Roman"/>
              </a:rPr>
              <a:t>Процесс </a:t>
            </a: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организации внеаудиторной самостоятельной работы обучающихся включает в себя следующие </a:t>
            </a:r>
            <a:r>
              <a:rPr lang="ru-RU" sz="2800" b="1" dirty="0" smtClean="0">
                <a:latin typeface="Georgia" panose="02040502050405020303" pitchFamily="18" charset="0"/>
                <a:ea typeface="Times New Roman"/>
                <a:cs typeface="Times New Roman"/>
              </a:rPr>
              <a:t>этапы:</a:t>
            </a:r>
          </a:p>
          <a:p>
            <a:pPr algn="just">
              <a:spcAft>
                <a:spcPts val="0"/>
              </a:spcAft>
            </a:pPr>
            <a:endParaRPr lang="ru-RU" sz="2800" b="1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подготовительный этап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: определение целей, составление задания, подготовка методического 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обеспечения;</a:t>
            </a:r>
            <a:endParaRPr lang="ru-RU" sz="2800" dirty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b="1" dirty="0" smtClean="0">
                <a:latin typeface="Georgia" panose="02040502050405020303" pitchFamily="18" charset="0"/>
                <a:ea typeface="Times New Roman"/>
                <a:cs typeface="Times New Roman"/>
              </a:rPr>
              <a:t>основной </a:t>
            </a: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этап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: использование приемов поиска информации, усвоения, переработки, применения, передачи знаний – фиксирование результатов, самоорганизация процесса работы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15895"/>
            <a:ext cx="835292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15895"/>
            <a:ext cx="820891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b="1" dirty="0" smtClean="0">
                <a:latin typeface="Georgia" panose="02040502050405020303" pitchFamily="18" charset="0"/>
                <a:ea typeface="Times New Roman"/>
                <a:cs typeface="Times New Roman"/>
              </a:rPr>
              <a:t>заключительный </a:t>
            </a: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этап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: оценка значимости и анализ результатов, их систематизация, оценка эффективности приемов работы, выводы о направлениях оптимизации труда, текущий и итоговый контроль, индивидуальный контроль.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80903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80920" cy="4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800" dirty="0" smtClean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ru-RU" sz="2800" dirty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ru-RU" sz="2800" dirty="0" smtClean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Организацию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внеаудиторной самостоятельной работы обучающихся обеспечивают учебная часть, преподаватели, библиотека Учреждения, но также большую роль в этом играют родители (законные представители).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80920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Генрих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Нейгауз говорил, что таланты создавать нельзя, но можно и нужно создавать среду для их проявления и роста. Если в доме все чем-то заняты, если родители проявляют неподдельный интерес к тому, что происходит в Детской школе искусств (праздники, концерты, 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открытые уроки),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совместно посещают выставки, театральные спектакли, то и ребёнок будет ответственно выполнять нужное дело в нужное время.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13200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8136904" cy="536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Любой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вид внеаудиторной самостоятельной работы, включённый в учебный план, должен контролироваться преподавателем. Контроль результатов самостоятельной работы обучающихся осуществляется в пределах времени, указанного в учебных планах на аудиторные учебные занятия по дисциплине и внеаудиторную самостоятельную работу обучающихся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.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8136904" cy="644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endParaRPr lang="ru-RU" sz="2800" dirty="0" smtClean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Контроль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результатов самостоятельной работы может проводиться одновременно с текущим и промежуточным контролем знаний обучающихся по соответствующей дисциплине.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 </a:t>
            </a: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 Виды контроля 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внеаудиторной самостоятельной работы обучающихся: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текущий (оперативный) контроль;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промежуточный контроль;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итоговый контроль;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рубежный (поэтапный) контроль;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предварительный контроль;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тематический контроль.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0403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-531440"/>
            <a:ext cx="7920880" cy="700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В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зависимости от содержания внеаудиторной самостоятельной работы формы контроля могут быть различными: контрольная работа; индивидуальное собеседование; защита реферата; тестовый контроль; исполнительский зачёт и др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.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latin typeface="Georgia" panose="02040502050405020303" pitchFamily="18" charset="0"/>
                <a:ea typeface="Times New Roman"/>
                <a:cs typeface="Times New Roman"/>
              </a:rPr>
              <a:t>Критериями оценки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 результатов внеаудиторной самостоятельной работы являются: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объём знаний;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умения использовать теоретические знания и практические навыки при выполнении практических задач</a:t>
            </a: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-531440"/>
            <a:ext cx="7920880" cy="6572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обоснованность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и чёткость изложения ответа;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оформление материала (реферата) в соответствии с требованиями;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умение использовать музыкально-исполнительские средства выразительности, анализировать исполняемые произведения;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владение различными видами техники исполнительства;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умение использовать художественно оправданные технические приемы.</a:t>
            </a:r>
            <a:endParaRPr lang="ru-RU" sz="2800" dirty="0">
              <a:effectLst/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04811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836712"/>
            <a:ext cx="8229600" cy="5689501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В осуществлении качественной самостоятельной работы обучающегося большое значение, еще раз хочется подчеркнуть, имеет контроль со стороны родителей (законных представителей), их поддержка и внимание.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В рамках выполнения заданий самостоятельной работы преподаватель может разработать различные формы совместной деятельности обучающегося и их родителей (законных представителей).</a:t>
            </a:r>
            <a:r>
              <a:rPr lang="ru-RU" sz="2800" dirty="0">
                <a:solidFill>
                  <a:srgbClr val="484848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 </a:t>
            </a:r>
            <a:endParaRPr lang="ru-RU" sz="28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7"/>
          </a:xfrm>
        </p:spPr>
        <p:txBody>
          <a:bodyPr/>
          <a:lstStyle/>
          <a:p>
            <a:pPr marL="0" indent="0">
              <a:spcBef>
                <a:spcPts val="500"/>
              </a:spcBef>
              <a:spcAft>
                <a:spcPts val="1000"/>
              </a:spcAft>
              <a:buNone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 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-315416"/>
            <a:ext cx="8064896" cy="626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400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/>
            <a:endParaRPr lang="en-US" sz="2400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/>
            <a:endParaRPr lang="en-US" sz="240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/>
            <a:endParaRPr lang="en-US" sz="240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/>
            <a:r>
              <a:rPr lang="ru-RU" sz="2800" b="1" dirty="0" smtClean="0">
                <a:solidFill>
                  <a:prstClr val="black"/>
                </a:solidFill>
                <a:latin typeface="Georgia" panose="02040502050405020303" pitchFamily="18" charset="0"/>
                <a:ea typeface="Calibri"/>
              </a:rPr>
              <a:t>Организация </a:t>
            </a:r>
            <a:r>
              <a:rPr lang="ru-RU" sz="2800" b="1" dirty="0">
                <a:solidFill>
                  <a:prstClr val="black"/>
                </a:solidFill>
                <a:latin typeface="Georgia" panose="02040502050405020303" pitchFamily="18" charset="0"/>
                <a:ea typeface="Calibri"/>
              </a:rPr>
              <a:t>внеаудиторной самостоятельной работы обучающихся в Учреждении регулируется :</a:t>
            </a:r>
          </a:p>
          <a:p>
            <a:pPr lvl="0"/>
            <a:endParaRPr lang="ru-RU" sz="2800" b="1" dirty="0">
              <a:solidFill>
                <a:prstClr val="black"/>
              </a:solidFill>
              <a:latin typeface="Georgia" panose="02040502050405020303" pitchFamily="18" charset="0"/>
              <a:ea typeface="Calibri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/>
              </a:rPr>
              <a:t>Федеральными государственными требованиями к минимуму содержания, структуре и условиями реализации дополнительных предпрофессиональных общеобразовательных программ по видам искусства</a:t>
            </a: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/>
              </a:rPr>
              <a:t>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836712"/>
            <a:ext cx="8229600" cy="5689501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ru-RU" sz="2800" dirty="0" smtClean="0"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 smtClean="0">
                <a:latin typeface="Georgia" panose="02040502050405020303" pitchFamily="18" charset="0"/>
                <a:ea typeface="Times New Roman"/>
                <a:cs typeface="Times New Roman"/>
              </a:rPr>
              <a:t>Такие </a:t>
            </a:r>
            <a:r>
              <a:rPr lang="ru-RU" sz="2800" dirty="0">
                <a:latin typeface="Georgia" panose="02040502050405020303" pitchFamily="18" charset="0"/>
                <a:ea typeface="Times New Roman"/>
                <a:cs typeface="Times New Roman"/>
              </a:rPr>
              <a:t>задания могут превратиться в интересные совместные творческие проекты. Для ученика очень важно, когда его родители участвуют вместе с ним в различных мероприятиях, они чувствуют семейное единение и поддержку, получают позитивную оценка своего труда. Такие мероприятия расширяют кругозор детей и взрослых, наполняют их творческой энергией, способствуют позитивным замыслам.</a:t>
            </a:r>
            <a:endParaRPr lang="ru-RU" sz="2800" dirty="0"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2286000" lvl="8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378490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908720"/>
            <a:ext cx="8291512" cy="5415880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Анализ </a:t>
            </a: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внеаудиторной самостоятельной работы проводится преподавателями Учреждения постоянно. Результаты его используются для совершенствования преподавания, организации занятий и воспитания обучающихся.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0" lvl="0" indent="0">
              <a:buNone/>
            </a:pPr>
            <a:endParaRPr lang="ru-RU" sz="4000" dirty="0">
              <a:solidFill>
                <a:prstClr val="black"/>
              </a:solidFill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ru-RU" sz="32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4294967295"/>
          </p:nvPr>
        </p:nvSpPr>
        <p:spPr>
          <a:xfrm>
            <a:off x="1130374" y="980728"/>
            <a:ext cx="7258050" cy="5343873"/>
          </a:xfrm>
        </p:spPr>
        <p:txBody>
          <a:bodyPr/>
          <a:lstStyle/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endParaRPr lang="ru-RU" sz="4400" dirty="0"/>
          </a:p>
          <a:p>
            <a:pPr marL="0" indent="0" algn="ctr">
              <a:buNone/>
            </a:pPr>
            <a:r>
              <a:rPr lang="ru-RU" sz="5400" i="1" dirty="0" smtClean="0"/>
              <a:t>Спасибо за внимание!</a:t>
            </a:r>
            <a:endParaRPr lang="ru-RU" sz="54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7"/>
          </a:xfrm>
        </p:spPr>
        <p:txBody>
          <a:bodyPr/>
          <a:lstStyle/>
          <a:p>
            <a:pPr marL="0" indent="0">
              <a:spcBef>
                <a:spcPts val="500"/>
              </a:spcBef>
              <a:spcAft>
                <a:spcPts val="1000"/>
              </a:spcAft>
              <a:buNone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 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-315416"/>
            <a:ext cx="8064896" cy="6029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400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/>
            <a:endParaRPr lang="en-US" sz="2400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/>
            <a:endParaRPr lang="en-US" sz="240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/>
            <a:endParaRPr lang="en-US" sz="240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/>
              </a:rPr>
              <a:t>«Порядком </a:t>
            </a: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/>
              </a:rPr>
              <a:t>организации и осуществления образовательной деятельности по дополнительным общеобразовательным </a:t>
            </a: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/>
              </a:rPr>
              <a:t>программам», </a:t>
            </a: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/>
              </a:rPr>
              <a:t>утвержденным Приказом Министерства просвещения Российской Федерации   от 09.11.2018 №196;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/>
              </a:rPr>
              <a:t>Положением </a:t>
            </a:r>
            <a:r>
              <a:rPr lang="ru-RU" sz="2800" dirty="0" smtClean="0">
                <a:solidFill>
                  <a:prstClr val="black"/>
                </a:solidFill>
                <a:latin typeface="Georgia" panose="02040502050405020303" pitchFamily="18" charset="0"/>
                <a:ea typeface="Calibri"/>
                <a:cs typeface="Times New Roman"/>
              </a:rPr>
              <a:t>Учреждения </a:t>
            </a: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об 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 организации  внеаудиторной (самостоятельной)  работы  обучающихся.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3451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908720"/>
            <a:ext cx="82809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+mn-lt"/>
              </a:rPr>
              <a:t> 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-603448"/>
            <a:ext cx="8280920" cy="759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sz="20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800" b="1" dirty="0" smtClean="0">
              <a:solidFill>
                <a:srgbClr val="000000"/>
              </a:solidFill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В </a:t>
            </a:r>
            <a:r>
              <a:rPr lang="ru-RU" sz="2800" b="1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учебном процессе два вида самостоятельной работы:</a:t>
            </a:r>
            <a:endParaRPr lang="ru-RU" sz="2800" b="1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 аудиторная;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 внеаудиторная.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    Аудиторная самостоятельная работа 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по дисциплине выполняется на учебных занятиях по непосредственным руководством преподавателя и по его заданию.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Внеаудиторная самостоятельная работа 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обучающихся рассматривается как организационная форма </a:t>
            </a: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обучения.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908720"/>
            <a:ext cx="82809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+mn-lt"/>
              </a:rPr>
              <a:t> 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-603448"/>
            <a:ext cx="8280920" cy="710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sz="20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Внеаудиторная 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самостоятельная работа обучающихся – это планируемая учебная, учебно-исследовательская работа, направленная на выполнение поставленной дидактической цели: поиск знаний, их осмысление, закрепление, обобщение и систематизация, формирование и развитие умений, выполняемых во внеаудиторное время по заданию и при методическом руководстве преподавателя, но без его непосредственного участия.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772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3592"/>
            <a:ext cx="8280920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Внеаудиторная </a:t>
            </a:r>
            <a:r>
              <a:rPr lang="ru-RU" sz="2800" b="1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самостоятельная работа обучающихся проводится с целью</a:t>
            </a:r>
            <a:r>
              <a:rPr lang="ru-RU" sz="2800" b="1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:</a:t>
            </a:r>
            <a:endParaRPr lang="ru-RU" sz="2800" b="1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систематизации и закрепления полученных теоретических знаний и практических умений обучающихся;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углубление и расширение знаний;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формирование умений использовать нормативную, правовую, справочную и специальную литературу;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развития познавательных способностей и активности обучающихся: творческой инициативы, самостоятельности, ответственности и организованности</a:t>
            </a: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;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3592"/>
            <a:ext cx="8280920" cy="5224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endParaRPr lang="ru-RU" sz="2800" dirty="0" smtClean="0">
              <a:solidFill>
                <a:srgbClr val="000000"/>
              </a:solidFill>
              <a:latin typeface="Georgia" panose="02040502050405020303" pitchFamily="18" charset="0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формирование 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самостоятельности мышления, способностей к саморазвитию, самосовершенствованию и самореализации;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формирования общих и профессиональных компетенций;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/>
                <a:cs typeface="Times New Roman"/>
              </a:rPr>
              <a:t>развития исследовательских умений, творческого подхода к решению проблем учебного и профессионального уровня.</a:t>
            </a:r>
            <a:endParaRPr lang="ru-RU" sz="2800" dirty="0">
              <a:solidFill>
                <a:prstClr val="black"/>
              </a:solidFill>
              <a:latin typeface="Georgia" panose="0204050205040502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13225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2121</TotalTime>
  <Words>1388</Words>
  <Application>Microsoft Office PowerPoint</Application>
  <PresentationFormat>Экран (4:3)</PresentationFormat>
  <Paragraphs>335</Paragraphs>
  <Slides>42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Поток</vt:lpstr>
      <vt:lpstr>              Организация самостоятельной работы обучающихся   МАУДО ДШИ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Например: ДПП учебный предмет «Специальность»(гитара).  Срок обучения - 8 (9)лет</vt:lpstr>
      <vt:lpstr> 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Pavlukova</cp:lastModifiedBy>
  <cp:revision>476</cp:revision>
  <cp:lastPrinted>2019-05-28T03:54:27Z</cp:lastPrinted>
  <dcterms:created xsi:type="dcterms:W3CDTF">2013-08-28T09:31:53Z</dcterms:created>
  <dcterms:modified xsi:type="dcterms:W3CDTF">2019-05-28T03:59:17Z</dcterms:modified>
</cp:coreProperties>
</file>