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60" r:id="rId3"/>
    <p:sldId id="257" r:id="rId4"/>
    <p:sldId id="258" r:id="rId5"/>
    <p:sldId id="262" r:id="rId6"/>
    <p:sldId id="263" r:id="rId7"/>
    <p:sldId id="264" r:id="rId8"/>
    <p:sldId id="265" r:id="rId9"/>
    <p:sldId id="273" r:id="rId10"/>
    <p:sldId id="266" r:id="rId11"/>
    <p:sldId id="267" r:id="rId12"/>
    <p:sldId id="268" r:id="rId13"/>
    <p:sldId id="275" r:id="rId14"/>
    <p:sldId id="269" r:id="rId15"/>
    <p:sldId id="277" r:id="rId16"/>
    <p:sldId id="274" r:id="rId17"/>
    <p:sldId id="270" r:id="rId18"/>
    <p:sldId id="278" r:id="rId19"/>
    <p:sldId id="272" r:id="rId20"/>
    <p:sldId id="280" r:id="rId21"/>
    <p:sldId id="279" r:id="rId22"/>
    <p:sldId id="281" r:id="rId23"/>
    <p:sldId id="282" r:id="rId24"/>
    <p:sldId id="283" r:id="rId25"/>
    <p:sldId id="261" r:id="rId26"/>
    <p:sldId id="284" r:id="rId27"/>
    <p:sldId id="28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00"/>
    <a:srgbClr val="2C451B"/>
    <a:srgbClr val="213315"/>
    <a:srgbClr val="421C5E"/>
    <a:srgbClr val="AFABB9"/>
    <a:srgbClr val="928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F76DB-943F-42A0-BF2F-E7B901F3D1CA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8377-32F8-41A3-ABD3-A3B32E76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4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F76DB-943F-42A0-BF2F-E7B901F3D1CA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8377-32F8-41A3-ABD3-A3B32E76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133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F76DB-943F-42A0-BF2F-E7B901F3D1CA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8377-32F8-41A3-ABD3-A3B32E76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08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F76DB-943F-42A0-BF2F-E7B901F3D1CA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8377-32F8-41A3-ABD3-A3B32E76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318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F76DB-943F-42A0-BF2F-E7B901F3D1CA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8377-32F8-41A3-ABD3-A3B32E76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03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F76DB-943F-42A0-BF2F-E7B901F3D1CA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8377-32F8-41A3-ABD3-A3B32E76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0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F76DB-943F-42A0-BF2F-E7B901F3D1CA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8377-32F8-41A3-ABD3-A3B32E76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41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F76DB-943F-42A0-BF2F-E7B901F3D1CA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8377-32F8-41A3-ABD3-A3B32E76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4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F76DB-943F-42A0-BF2F-E7B901F3D1CA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8377-32F8-41A3-ABD3-A3B32E76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42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F76DB-943F-42A0-BF2F-E7B901F3D1CA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8377-32F8-41A3-ABD3-A3B32E76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3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F76DB-943F-42A0-BF2F-E7B901F3D1CA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8377-32F8-41A3-ABD3-A3B32E76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01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F76DB-943F-42A0-BF2F-E7B901F3D1CA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38377-32F8-41A3-ABD3-A3B32E76D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1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5275" y="2038476"/>
            <a:ext cx="6119812" cy="2028825"/>
          </a:xfrm>
          <a:noFill/>
        </p:spPr>
        <p:txBody>
          <a:bodyPr>
            <a:normAutofit fontScale="90000"/>
          </a:bodyPr>
          <a:lstStyle/>
          <a:p>
            <a:r>
              <a:rPr lang="ru-RU" sz="5000" dirty="0" smtClean="0">
                <a:latin typeface="Constantia" panose="02030602050306030303" pitchFamily="18" charset="0"/>
              </a:rPr>
              <a:t>ВЕЧЕР ФОРТЕПИАННОЙ МУЗЫКИ</a:t>
            </a:r>
            <a:endParaRPr lang="ru-RU" sz="5000" dirty="0">
              <a:latin typeface="Constantia" panose="0203060205030603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6" y="4674482"/>
            <a:ext cx="6496050" cy="744664"/>
          </a:xfrm>
        </p:spPr>
        <p:txBody>
          <a:bodyPr/>
          <a:lstStyle/>
          <a:p>
            <a:r>
              <a:rPr lang="ru-RU" dirty="0" smtClean="0">
                <a:latin typeface="Constantia" panose="02030602050306030303" pitchFamily="18" charset="0"/>
              </a:rPr>
              <a:t>Детская школа искусств г. Северска</a:t>
            </a:r>
            <a:endParaRPr lang="ru-RU" dirty="0">
              <a:latin typeface="Constantia" panose="0203060205030603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2" t="25042" b="21192"/>
          <a:stretch/>
        </p:blipFill>
        <p:spPr>
          <a:xfrm>
            <a:off x="0" y="5280151"/>
            <a:ext cx="1720913" cy="1482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3" b="11292"/>
          <a:stretch/>
        </p:blipFill>
        <p:spPr>
          <a:xfrm rot="940507">
            <a:off x="-249413" y="234787"/>
            <a:ext cx="4907927" cy="1637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16" y="52288"/>
            <a:ext cx="5134494" cy="67402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332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14623" r="2835" b="12258"/>
          <a:stretch/>
        </p:blipFill>
        <p:spPr>
          <a:xfrm>
            <a:off x="-78658" y="-108154"/>
            <a:ext cx="12270658" cy="696615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32"/>
            <a:ext cx="4788310" cy="1886462"/>
          </a:xfr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Ф.ШОПЕН</a:t>
            </a:r>
            <a:br>
              <a:rPr lang="ru-RU" sz="53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Ноктюрн </a:t>
            </a:r>
            <a:r>
              <a:rPr lang="en-US" sz="40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e-moll</a:t>
            </a:r>
            <a:endParaRPr lang="ru-RU" sz="4000" b="1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26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7215447" cy="123028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ПЕТРОЧЕНКО АЛЕКСАНДР</a:t>
            </a:r>
            <a:endParaRPr lang="ru-RU" sz="3600" b="1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973394"/>
            <a:ext cx="7215446" cy="131752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выпускник 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г</a:t>
            </a:r>
            <a:r>
              <a:rPr lang="ru-RU" sz="2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 Детской школы искусств </a:t>
            </a:r>
          </a:p>
          <a:p>
            <a:pPr marL="0" indent="0" algn="ctr">
              <a:buNone/>
            </a:pPr>
            <a:r>
              <a:rPr lang="ru-RU" sz="29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по классу фортепиано </a:t>
            </a:r>
          </a:p>
          <a:p>
            <a:pPr marL="0" indent="0" algn="ctr">
              <a:buNone/>
            </a:pPr>
            <a:r>
              <a:rPr lang="ru-RU" sz="2900" b="1" dirty="0" err="1" smtClean="0">
                <a:latin typeface="Constantia" panose="02030602050306030303" pitchFamily="18" charset="0"/>
                <a:cs typeface="Times New Roman" panose="02020603050405020304" pitchFamily="18" charset="0"/>
              </a:rPr>
              <a:t>Водзинской</a:t>
            </a:r>
            <a:r>
              <a:rPr lang="ru-RU" sz="29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Елены Сергеевны</a:t>
            </a:r>
            <a:endParaRPr lang="ru-RU" sz="2900" b="1" dirty="0" smtClean="0">
              <a:latin typeface="Constantia" panose="02030602050306030303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-7612" r="3287" b="7612"/>
          <a:stretch/>
        </p:blipFill>
        <p:spPr>
          <a:xfrm>
            <a:off x="157316" y="2022011"/>
            <a:ext cx="5191432" cy="4718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48748" y="4725530"/>
            <a:ext cx="68432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В настоящее время студент </a:t>
            </a:r>
            <a:r>
              <a:rPr lang="en-US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IV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 курса </a:t>
            </a:r>
            <a:endParaRPr lang="ru-RU" sz="2400" b="1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Томского 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музыкального колледжа </a:t>
            </a:r>
            <a:endParaRPr lang="ru-RU" sz="2400" b="1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имени 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Э.В. Денисова </a:t>
            </a:r>
            <a:r>
              <a:rPr lang="ru-RU" sz="2400" b="1" dirty="0">
                <a:latin typeface="Constantia" panose="02030602050306030303" pitchFamily="18" charset="0"/>
              </a:rPr>
              <a:t> </a:t>
            </a:r>
            <a:endParaRPr lang="ru-RU" sz="2400" b="1" dirty="0" smtClean="0">
              <a:latin typeface="Constantia" panose="02030602050306030303" pitchFamily="18" charset="0"/>
            </a:endParaRPr>
          </a:p>
          <a:p>
            <a:pPr algn="ctr"/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специальности «Инструментальное исполнительство. ФОРТЕПИАНО»</a:t>
            </a:r>
            <a:endParaRPr lang="ru-RU" sz="2400" b="1" dirty="0"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11758" r="25667" b="1576"/>
          <a:stretch/>
        </p:blipFill>
        <p:spPr>
          <a:xfrm>
            <a:off x="7631084" y="129635"/>
            <a:ext cx="4444538" cy="45204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5087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39765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ДОСТИЖЕНИЯ </a:t>
            </a:r>
            <a:r>
              <a:rPr lang="ru-RU" sz="40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ПЕТРОЧЕНКО АЛЕКСАНДРА</a:t>
            </a:r>
            <a:endParaRPr lang="ru-RU" sz="4000" b="1" dirty="0">
              <a:latin typeface="Constantia" panose="020306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85" y="947651"/>
            <a:ext cx="3970713" cy="58135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1" y="1064029"/>
            <a:ext cx="808706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Constantia" panose="02030602050306030303" pitchFamily="18" charset="0"/>
              </a:rPr>
              <a:t>2009 г. Конкурс "Юный пианист" Лауреат II степени</a:t>
            </a:r>
            <a:endParaRPr lang="ru-RU" sz="2000" dirty="0">
              <a:latin typeface="Constantia" panose="0203060205030603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Constantia" panose="02030602050306030303" pitchFamily="18" charset="0"/>
              </a:rPr>
              <a:t>2010 г.  Конкурс "Юный пианист" Лауреат III степени</a:t>
            </a:r>
            <a:endParaRPr lang="ru-RU" sz="2000" dirty="0">
              <a:latin typeface="Constantia" panose="0203060205030603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Constantia" panose="02030602050306030303" pitchFamily="18" charset="0"/>
              </a:rPr>
              <a:t>2015 г.  Конкурс «Первые шаги». Лауреат I </a:t>
            </a:r>
            <a:r>
              <a:rPr lang="ru-RU" sz="2000" b="1" dirty="0" smtClean="0">
                <a:latin typeface="Constantia" panose="02030602050306030303" pitchFamily="18" charset="0"/>
              </a:rPr>
              <a:t>степени</a:t>
            </a:r>
            <a:endParaRPr lang="ru-RU" sz="2000" dirty="0">
              <a:latin typeface="Constantia" panose="0203060205030603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Constantia" panose="02030602050306030303" pitchFamily="18" charset="0"/>
              </a:rPr>
              <a:t>2015 </a:t>
            </a:r>
            <a:r>
              <a:rPr lang="ru-RU" sz="2000" b="1" dirty="0">
                <a:latin typeface="Constantia" panose="02030602050306030303" pitchFamily="18" charset="0"/>
              </a:rPr>
              <a:t>г.  Конкурс «Первые шаги». Лауреат </a:t>
            </a:r>
            <a:r>
              <a:rPr lang="ru-RU" sz="2000" b="1" dirty="0" smtClean="0">
                <a:latin typeface="Constantia" panose="02030602050306030303" pitchFamily="18" charset="0"/>
              </a:rPr>
              <a:t>II </a:t>
            </a:r>
            <a:r>
              <a:rPr lang="ru-RU" sz="2000" b="1" dirty="0">
                <a:latin typeface="Constantia" panose="02030602050306030303" pitchFamily="18" charset="0"/>
              </a:rPr>
              <a:t>степени</a:t>
            </a:r>
            <a:endParaRPr lang="ru-RU" sz="2000" dirty="0">
              <a:latin typeface="Constantia" panose="0203060205030603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Constantia" panose="02030602050306030303" pitchFamily="18" charset="0"/>
              </a:rPr>
              <a:t>2015 г.  Конкурс «</a:t>
            </a:r>
            <a:r>
              <a:rPr lang="ru-RU" sz="2000" b="1" dirty="0" err="1">
                <a:latin typeface="Constantia" panose="02030602050306030303" pitchFamily="18" charset="0"/>
              </a:rPr>
              <a:t>Presto</a:t>
            </a:r>
            <a:r>
              <a:rPr lang="ru-RU" sz="2000" b="1" dirty="0">
                <a:latin typeface="Constantia" panose="02030602050306030303" pitchFamily="18" charset="0"/>
              </a:rPr>
              <a:t>». Лауреат III </a:t>
            </a:r>
            <a:r>
              <a:rPr lang="ru-RU" sz="2000" b="1" dirty="0" smtClean="0">
                <a:latin typeface="Constantia" panose="02030602050306030303" pitchFamily="18" charset="0"/>
              </a:rPr>
              <a:t>степени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Constantia" panose="02030602050306030303" pitchFamily="18" charset="0"/>
              </a:rPr>
              <a:t>2016 г.  Конкурс </a:t>
            </a:r>
            <a:r>
              <a:rPr lang="ru-RU" sz="2000" b="1" dirty="0" smtClean="0">
                <a:latin typeface="Constantia" panose="02030602050306030303" pitchFamily="18" charset="0"/>
              </a:rPr>
              <a:t>«Открытый рояль». </a:t>
            </a:r>
            <a:r>
              <a:rPr lang="ru-RU" sz="2000" b="1" dirty="0">
                <a:latin typeface="Constantia" panose="02030602050306030303" pitchFamily="18" charset="0"/>
              </a:rPr>
              <a:t>Лауреат III степени </a:t>
            </a:r>
            <a:endParaRPr lang="ru-RU" sz="2000" b="1" dirty="0" smtClean="0">
              <a:latin typeface="Constantia" panose="0203060205030603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Constantia" panose="02030602050306030303" pitchFamily="18" charset="0"/>
              </a:rPr>
              <a:t>2016 </a:t>
            </a:r>
            <a:r>
              <a:rPr lang="ru-RU" sz="2000" b="1" dirty="0">
                <a:latin typeface="Constantia" panose="02030602050306030303" pitchFamily="18" charset="0"/>
              </a:rPr>
              <a:t>г.  Конкурс «</a:t>
            </a:r>
            <a:r>
              <a:rPr lang="ru-RU" sz="2000" b="1" dirty="0" err="1">
                <a:latin typeface="Constantia" panose="02030602050306030303" pitchFamily="18" charset="0"/>
              </a:rPr>
              <a:t>Presto</a:t>
            </a:r>
            <a:r>
              <a:rPr lang="ru-RU" sz="2000" b="1" dirty="0">
                <a:latin typeface="Constantia" panose="02030602050306030303" pitchFamily="18" charset="0"/>
              </a:rPr>
              <a:t>». Лауреат III степени</a:t>
            </a:r>
            <a:endParaRPr lang="ru-RU" sz="2000" dirty="0">
              <a:latin typeface="Constantia" panose="0203060205030603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Constantia" panose="02030602050306030303" pitchFamily="18" charset="0"/>
              </a:rPr>
              <a:t>2022 г.  VI межрегиональный конкурс юных композиторов "EDES" в рамках международного конкурса им. Э. Денисова. Лауреат III степени</a:t>
            </a:r>
            <a:endParaRPr lang="ru-RU" sz="2000" dirty="0">
              <a:latin typeface="Constantia" panose="0203060205030603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latin typeface="Constantia" panose="02030602050306030303" pitchFamily="18" charset="0"/>
              </a:rPr>
              <a:t>2022 г.  Конкурс "Открытый </a:t>
            </a:r>
            <a:r>
              <a:rPr lang="ru-RU" sz="2000" b="1" dirty="0" smtClean="0">
                <a:latin typeface="Constantia" panose="02030602050306030303" pitchFamily="18" charset="0"/>
              </a:rPr>
              <a:t>микрофон«. </a:t>
            </a:r>
            <a:r>
              <a:rPr lang="ru-RU" sz="2000" b="1" dirty="0">
                <a:latin typeface="Constantia" panose="02030602050306030303" pitchFamily="18" charset="0"/>
              </a:rPr>
              <a:t>Лауреат I степени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049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-35" r="7322" b="22890"/>
          <a:stretch/>
        </p:blipFill>
        <p:spPr>
          <a:xfrm>
            <a:off x="364374" y="24064"/>
            <a:ext cx="11507586" cy="68339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356" y="-152491"/>
            <a:ext cx="4671752" cy="2035279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Д.Д.ШОСТАКОВИЧ</a:t>
            </a:r>
            <a:br>
              <a:rPr lang="ru-RU" sz="3600" b="1" dirty="0" smtClean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Прелюдия и фуга </a:t>
            </a:r>
            <a:br>
              <a:rPr lang="ru-RU" sz="3600" b="1" dirty="0" smtClean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f-moll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453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269"/>
          <a:stretch/>
        </p:blipFill>
        <p:spPr>
          <a:xfrm>
            <a:off x="1" y="-1"/>
            <a:ext cx="1236898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4089" y="127819"/>
            <a:ext cx="5309419" cy="2428568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С. В. РАХМАНИНОВ</a:t>
            </a:r>
            <a:br>
              <a:rPr lang="ru-RU" sz="3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Этюд-картина </a:t>
            </a:r>
            <a:br>
              <a:rPr lang="ru-RU" sz="3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g-moll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88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0091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3158836" cy="2062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А. ХИНАСТЕРА</a:t>
            </a:r>
            <a:br>
              <a:rPr lang="ru-RU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Аргентинские танцы </a:t>
            </a:r>
            <a:br>
              <a:rPr lang="ru-RU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ор.2</a:t>
            </a:r>
            <a:endParaRPr lang="ru-RU" sz="3200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849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16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39584"/>
            <a:ext cx="10515600" cy="25852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АЛЕКСАНДР  ПЕТРОЧЕНКО</a:t>
            </a:r>
            <a:b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«Лентяй»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990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0" y="0"/>
            <a:ext cx="6510867" cy="19861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ЗИБЕРОВА ДИАНА</a:t>
            </a:r>
            <a:r>
              <a:rPr lang="ru-RU" sz="32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выпускница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</a:t>
            </a:r>
            <a:r>
              <a:rPr lang="ru-RU" sz="20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 Детской </a:t>
            </a:r>
            <a:r>
              <a:rPr lang="ru-RU" sz="20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школы искусств 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по классу фортепиано </a:t>
            </a:r>
            <a:r>
              <a:rPr lang="ru-RU" sz="2500" dirty="0">
                <a:latin typeface="Constantia" panose="02030602050306030303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Лукьяновой Людмилы Георгиевны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9" b="3650"/>
          <a:stretch/>
        </p:blipFill>
        <p:spPr>
          <a:xfrm>
            <a:off x="8209935" y="24432"/>
            <a:ext cx="3982065" cy="4815465"/>
          </a:xfrm>
          <a:prstGeom prst="rect">
            <a:avLst/>
          </a:prstGeom>
          <a:solidFill>
            <a:srgbClr val="928E9F"/>
          </a:solidFill>
          <a:ln w="285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56618"/>
            <a:ext cx="4267201" cy="49013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267200" y="4882930"/>
            <a:ext cx="62568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В настоящее время </a:t>
            </a:r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студентка </a:t>
            </a:r>
            <a:r>
              <a:rPr lang="en-US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курса </a:t>
            </a:r>
          </a:p>
          <a:p>
            <a:pPr algn="ctr"/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Томского музыкального колледжа </a:t>
            </a:r>
            <a:endParaRPr lang="ru-RU" sz="2400" b="1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имени Э.В. Денисова </a:t>
            </a:r>
            <a:r>
              <a:rPr lang="ru-RU" sz="2400" b="1" dirty="0" smtClean="0">
                <a:latin typeface="Constantia" panose="02030602050306030303" pitchFamily="18" charset="0"/>
              </a:rPr>
              <a:t> </a:t>
            </a:r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по специальности</a:t>
            </a:r>
          </a:p>
          <a:p>
            <a:pPr algn="ctr"/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«Инструментальное </a:t>
            </a:r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исполнительство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. ФОРТЕПИАНО»</a:t>
            </a:r>
            <a:endParaRPr lang="ru-RU" sz="2400" b="1" dirty="0">
              <a:latin typeface="Constantia" panose="0203060205030603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t="27614" b="16587"/>
          <a:stretch/>
        </p:blipFill>
        <p:spPr>
          <a:xfrm rot="20288911">
            <a:off x="9919659" y="5287523"/>
            <a:ext cx="2430399" cy="1328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3" b="11292"/>
          <a:stretch/>
        </p:blipFill>
        <p:spPr>
          <a:xfrm rot="2517399">
            <a:off x="4099118" y="2498744"/>
            <a:ext cx="4000201" cy="16955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t="27614" b="16587"/>
          <a:stretch/>
        </p:blipFill>
        <p:spPr>
          <a:xfrm rot="20288911">
            <a:off x="-17987" y="349549"/>
            <a:ext cx="2228172" cy="11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49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4355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ДОСТИЖЕНИЯ ЗИБЕРОВОЙ ДИАНЫ</a:t>
            </a:r>
            <a:endParaRPr lang="ru-RU" b="1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982133"/>
            <a:ext cx="8746484" cy="5875867"/>
          </a:xfrm>
        </p:spPr>
        <p:txBody>
          <a:bodyPr>
            <a:noAutofit/>
          </a:bodyPr>
          <a:lstStyle/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2013 г. 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 Областной конкурс «Юный пианист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». 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2013 г. Конкурс-фестиваль «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Сибирь зажигает звёзды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».   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2014 г.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 Муниципальный конкурс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Юные таланты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».  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2014 г.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Конкурс-фестиваль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Сибирь зажигает звёзды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».  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2015 г. III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Областной конкурс «Юный пианист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».   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2015 г. I школьный конкурс «</a:t>
            </a:r>
            <a:r>
              <a:rPr lang="ru-RU" sz="1400" b="1" dirty="0" err="1">
                <a:latin typeface="Constantia" panose="02030602050306030303" pitchFamily="18" charset="0"/>
                <a:cs typeface="Times New Roman" panose="02020603050405020304" pitchFamily="18" charset="0"/>
              </a:rPr>
              <a:t>Presto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».   Лауреат </a:t>
            </a:r>
            <a:r>
              <a:rPr lang="en-US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I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2016 г.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 школьный конкурс «</a:t>
            </a:r>
            <a:r>
              <a:rPr lang="ru-RU" sz="1400" b="1" dirty="0" err="1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Presto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».   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2017 г.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III школьный конкурс «</a:t>
            </a:r>
            <a:r>
              <a:rPr lang="ru-RU" sz="1400" b="1" dirty="0" err="1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Presto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». 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2018 г.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IV школьный конкурс «</a:t>
            </a:r>
            <a:r>
              <a:rPr lang="ru-RU" sz="1400" b="1" dirty="0" err="1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Presto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». 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2018 г.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 Межрегиональный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конкурс «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Палитра талантов».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степени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«Ансамбль»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2019 г.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Всероссийская научно-практическая конференция «Юные дарования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».  Призер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2019 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II межрегиональная научно-практическая конференция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школьников .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2019 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II Межрегиональный конкурс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Хорошее настроение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». 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степени </a:t>
            </a: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«Ансамбль»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2019 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V школьный конкурс «</a:t>
            </a:r>
            <a:r>
              <a:rPr lang="ru-RU" sz="1400" b="1" dirty="0" err="1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Presto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».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  <a:endParaRPr lang="en-US" sz="1400" b="1" dirty="0" smtClean="0">
              <a:latin typeface="Constantia" panose="02030602050306030303" pitchFamily="18" charset="0"/>
              <a:ea typeface="+mj-ea"/>
              <a:cs typeface="Times New Roman" panose="02020603050405020304" pitchFamily="18" charset="0"/>
            </a:endParaRP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2020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г.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VI школьный конкурс «</a:t>
            </a:r>
            <a:r>
              <a:rPr lang="ru-RU" sz="1400" b="1" dirty="0" err="1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Presto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».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Лауреат </a:t>
            </a:r>
            <a:r>
              <a:rPr lang="en-US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2020</a:t>
            </a:r>
            <a:r>
              <a:rPr lang="en-US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III Муниципальный конкурс юных пианистов «Открытый рояль». Лауреат </a:t>
            </a:r>
            <a:r>
              <a:rPr lang="en-US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2020</a:t>
            </a:r>
            <a:r>
              <a:rPr lang="en-US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VIII Областной конкурс «Юный пианист». Лауреат </a:t>
            </a:r>
            <a:r>
              <a:rPr lang="en-US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III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2021</a:t>
            </a:r>
            <a:r>
              <a:rPr lang="en-US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VII школьный конкурс «</a:t>
            </a:r>
            <a:r>
              <a:rPr lang="ru-RU" sz="1400" b="1" dirty="0" err="1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Presto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».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Гран-при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2021</a:t>
            </a:r>
            <a:r>
              <a:rPr lang="en-US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Межрегиональный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фестиваль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Пасхальная радость». 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2021</a:t>
            </a:r>
            <a:r>
              <a:rPr lang="en-US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IX областной конкурс «Юный пианист». 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2022</a:t>
            </a:r>
            <a:r>
              <a:rPr lang="en-US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III Межрегиональный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конкурс «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Палитра талантов». 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2022</a:t>
            </a:r>
            <a:r>
              <a:rPr lang="en-US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VI региональный фестиваль-конкурс ансамблевой музыки «Созвучие». 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2022</a:t>
            </a:r>
            <a:r>
              <a:rPr lang="en-US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Конкурс-фестиваль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Сибирь зажигает звёзды». 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2022</a:t>
            </a:r>
            <a:r>
              <a:rPr lang="en-US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Общероссийский конкурс «Молодые дарования России». 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2022</a:t>
            </a:r>
            <a:r>
              <a:rPr lang="en-US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X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Областной конкурс «Юный пианист». 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степени</a:t>
            </a:r>
          </a:p>
          <a:p>
            <a:pPr marL="108000" indent="-108000">
              <a:lnSpc>
                <a:spcPct val="100000"/>
              </a:lnSpc>
              <a:spcBef>
                <a:spcPts val="0"/>
              </a:spcBef>
            </a:pP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2023</a:t>
            </a:r>
            <a:r>
              <a:rPr lang="en-US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 Байкальский 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международный конкурс. Лауреат </a:t>
            </a:r>
            <a:r>
              <a:rPr lang="en-US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II</a:t>
            </a:r>
            <a:r>
              <a:rPr lang="ru-RU" sz="1400" b="1" dirty="0" smtClean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>степени</a:t>
            </a: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Constantia" panose="02030602050306030303" pitchFamily="18" charset="0"/>
                <a:ea typeface="+mj-ea"/>
                <a:cs typeface="Times New Roman" panose="02020603050405020304" pitchFamily="18" charset="0"/>
              </a:rPr>
            </a:br>
            <a:endParaRPr lang="ru-RU" sz="1400" b="1" dirty="0">
              <a:latin typeface="Constantia" panose="020306020503060303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83" y="1043555"/>
            <a:ext cx="3445517" cy="51702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9736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955965"/>
            <a:ext cx="6841373" cy="2601884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 С. БАХ. ХТК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 Прелюдия и фуга </a:t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As-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36"/>
          <a:stretch/>
        </p:blipFill>
        <p:spPr>
          <a:xfrm>
            <a:off x="6841373" y="81574"/>
            <a:ext cx="5261957" cy="67182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3" b="11292"/>
          <a:stretch/>
        </p:blipFill>
        <p:spPr>
          <a:xfrm rot="2517399">
            <a:off x="-223804" y="4349269"/>
            <a:ext cx="4593013" cy="194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2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29038" y="-473075"/>
            <a:ext cx="4610100" cy="1763712"/>
          </a:xfrm>
          <a:noFill/>
        </p:spPr>
        <p:txBody>
          <a:bodyPr>
            <a:normAutofit/>
          </a:bodyPr>
          <a:lstStyle/>
          <a:p>
            <a:r>
              <a:rPr lang="ru-RU" sz="5000" dirty="0" smtClean="0">
                <a:latin typeface="Constantia" panose="02030602050306030303" pitchFamily="18" charset="0"/>
              </a:rPr>
              <a:t>УЧАСТНИКИ</a:t>
            </a:r>
            <a:endParaRPr lang="ru-RU" sz="5000" dirty="0">
              <a:latin typeface="Constantia" panose="0203060205030603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99419" y="3187487"/>
            <a:ext cx="5915025" cy="266325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ru-RU" sz="35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ЕЛИЗАВЕТА АРХИПОВА</a:t>
            </a:r>
          </a:p>
          <a:p>
            <a:pPr>
              <a:lnSpc>
                <a:spcPct val="100000"/>
              </a:lnSpc>
            </a:pPr>
            <a:r>
              <a:rPr lang="ru-RU" sz="2600" b="1" dirty="0">
                <a:latin typeface="Constantia" panose="02030602050306030303" pitchFamily="18" charset="0"/>
              </a:rPr>
              <a:t>Класс преподавателя Петровой Н.Н</a:t>
            </a:r>
            <a:r>
              <a:rPr lang="ru-RU" sz="2600" b="1" dirty="0" smtClean="0">
                <a:latin typeface="Constantia" panose="02030602050306030303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ru-RU" sz="2600" b="1" dirty="0" smtClean="0">
              <a:latin typeface="Constantia" panose="02030602050306030303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УЛЬЯНА ДОННИКОВА</a:t>
            </a:r>
          </a:p>
          <a:p>
            <a:pPr>
              <a:lnSpc>
                <a:spcPct val="100000"/>
              </a:lnSpc>
            </a:pPr>
            <a:r>
              <a:rPr lang="ru-RU" sz="2600" b="1" dirty="0" smtClean="0">
                <a:latin typeface="Constantia" panose="02030602050306030303" pitchFamily="18" charset="0"/>
              </a:rPr>
              <a:t>Класс преподавателя Мазепиной О.П</a:t>
            </a:r>
            <a:r>
              <a:rPr lang="ru-RU" sz="2600" dirty="0" smtClean="0">
                <a:latin typeface="Constantia" panose="02030602050306030303" pitchFamily="18" charset="0"/>
              </a:rPr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2" t="25042" b="21192"/>
          <a:stretch/>
        </p:blipFill>
        <p:spPr>
          <a:xfrm>
            <a:off x="0" y="5280151"/>
            <a:ext cx="1720913" cy="1482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t="27614" b="16587"/>
          <a:stretch/>
        </p:blipFill>
        <p:spPr>
          <a:xfrm>
            <a:off x="8860142" y="-1"/>
            <a:ext cx="3369469" cy="1581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3" b="11292"/>
          <a:stretch/>
        </p:blipFill>
        <p:spPr>
          <a:xfrm rot="1369804">
            <a:off x="-333375" y="476249"/>
            <a:ext cx="4881562" cy="1628775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2194429"/>
            <a:ext cx="6082314" cy="3265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740000"/>
                </a:solidFill>
                <a:latin typeface="Constantia" panose="02030602050306030303" pitchFamily="18" charset="0"/>
              </a:rPr>
              <a:t>ДИАНА ЗИБЕРОВА</a:t>
            </a:r>
          </a:p>
          <a:p>
            <a:pPr>
              <a:lnSpc>
                <a:spcPct val="100000"/>
              </a:lnSpc>
            </a:pPr>
            <a:r>
              <a:rPr lang="ru-RU" b="1" dirty="0" smtClean="0">
                <a:latin typeface="Constantia" panose="02030602050306030303" pitchFamily="18" charset="0"/>
              </a:rPr>
              <a:t>Класс преподавателя Усовой Т.Л.</a:t>
            </a:r>
          </a:p>
          <a:p>
            <a:pPr>
              <a:lnSpc>
                <a:spcPct val="100000"/>
              </a:lnSpc>
            </a:pPr>
            <a:endParaRPr lang="ru-RU" b="1" dirty="0" smtClean="0">
              <a:latin typeface="Constantia" panose="02030602050306030303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421C5E"/>
                </a:solidFill>
                <a:latin typeface="Constantia" panose="02030602050306030303" pitchFamily="18" charset="0"/>
              </a:rPr>
              <a:t>АЛЕКСАНДР ПЕТРОЧЕННКО</a:t>
            </a:r>
          </a:p>
          <a:p>
            <a:pPr>
              <a:lnSpc>
                <a:spcPct val="100000"/>
              </a:lnSpc>
            </a:pPr>
            <a:r>
              <a:rPr lang="ru-RU" b="1" dirty="0" smtClean="0">
                <a:latin typeface="Constantia" panose="02030602050306030303" pitchFamily="18" charset="0"/>
              </a:rPr>
              <a:t>Класс преподавателя Петровой Н.Н.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47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6357" y="490451"/>
            <a:ext cx="6090458" cy="18953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А. Моцарт Соната №13 </a:t>
            </a:r>
            <a:r>
              <a:rPr lang="en-US" sz="5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</a:t>
            </a:r>
            <a:r>
              <a:rPr lang="en-US" sz="54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93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41" r="30597" b="79446"/>
          <a:stretch/>
        </p:blipFill>
        <p:spPr>
          <a:xfrm>
            <a:off x="6226234" y="1"/>
            <a:ext cx="5986193" cy="6857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r="43750"/>
          <a:stretch/>
        </p:blipFill>
        <p:spPr>
          <a:xfrm>
            <a:off x="0" y="0"/>
            <a:ext cx="622623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5506" y="1346662"/>
            <a:ext cx="5767647" cy="346640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 Шопен</a:t>
            </a:r>
            <a:b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Этюд ор.10 №4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cis-moll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48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/>
          <a:stretch/>
        </p:blipFill>
        <p:spPr>
          <a:xfrm>
            <a:off x="0" y="1"/>
            <a:ext cx="1230309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3389" y="1"/>
            <a:ext cx="4929705" cy="40316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А. Скрябин</a:t>
            </a:r>
            <a:b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Этюд ор.8</a:t>
            </a:r>
            <a:b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en-US" sz="5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fis</a:t>
            </a:r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-moll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20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962" y="275304"/>
            <a:ext cx="5476568" cy="2753032"/>
          </a:xfrm>
          <a:solidFill>
            <a:schemeClr val="tx1">
              <a:lumMod val="75000"/>
              <a:lumOff val="25000"/>
              <a:alpha val="56000"/>
            </a:schemeClr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РАХМАНИНОВ</a:t>
            </a:r>
            <a:b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Прелюдия 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</a:t>
            </a: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Прелюдия 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c-moll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47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r="3333" b="5232"/>
          <a:stretch/>
        </p:blipFill>
        <p:spPr>
          <a:xfrm>
            <a:off x="8313" y="3078"/>
            <a:ext cx="12183687" cy="685492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" y="3078"/>
            <a:ext cx="3765664" cy="5229322"/>
          </a:xfrm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 ЛИСТ Венгерская рапсодия </a:t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№11,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a-moll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5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9" y="170069"/>
            <a:ext cx="4276732" cy="6520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9953" y="5653548"/>
            <a:ext cx="2606608" cy="1204452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Кулягина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Александровна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39" y="197439"/>
            <a:ext cx="4446234" cy="64934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69527" y="230826"/>
            <a:ext cx="2472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Казанцева </a:t>
            </a:r>
            <a:endParaRPr lang="ru-RU" sz="24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Елена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Викторовна</a:t>
            </a: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8976" y="2042338"/>
            <a:ext cx="3685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40000"/>
                </a:solidFill>
                <a:latin typeface="Constantia" panose="02030602050306030303" pitchFamily="18" charset="0"/>
              </a:rPr>
              <a:t>С </a:t>
            </a:r>
          </a:p>
          <a:p>
            <a:pPr algn="ctr"/>
            <a:r>
              <a:rPr lang="ru-RU" sz="2400" b="1" i="1" dirty="0" smtClean="0">
                <a:solidFill>
                  <a:srgbClr val="740000"/>
                </a:solidFill>
                <a:latin typeface="Constantia" panose="02030602050306030303" pitchFamily="18" charset="0"/>
              </a:rPr>
              <a:t>ИСКРЕННЕЙ БЛАГОДАРНОСТЬЮ </a:t>
            </a:r>
          </a:p>
          <a:p>
            <a:pPr algn="ctr"/>
            <a:r>
              <a:rPr lang="ru-RU" sz="2400" b="1" i="1" dirty="0" smtClean="0">
                <a:solidFill>
                  <a:srgbClr val="740000"/>
                </a:solidFill>
                <a:latin typeface="Constantia" panose="02030602050306030303" pitchFamily="18" charset="0"/>
              </a:rPr>
              <a:t>И </a:t>
            </a:r>
          </a:p>
          <a:p>
            <a:pPr algn="ctr"/>
            <a:r>
              <a:rPr lang="ru-RU" sz="2400" b="1" i="1" dirty="0" smtClean="0">
                <a:solidFill>
                  <a:srgbClr val="740000"/>
                </a:solidFill>
                <a:latin typeface="Constantia" panose="02030602050306030303" pitchFamily="18" charset="0"/>
              </a:rPr>
              <a:t>УВАЖЕНИЕМ</a:t>
            </a:r>
            <a:endParaRPr lang="ru-RU" sz="2400" b="1" i="1" dirty="0">
              <a:solidFill>
                <a:srgbClr val="74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136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" t="12763" r="5170"/>
          <a:stretch/>
        </p:blipFill>
        <p:spPr>
          <a:xfrm>
            <a:off x="7525325" y="169046"/>
            <a:ext cx="4538857" cy="64998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17509" b="28195"/>
          <a:stretch/>
        </p:blipFill>
        <p:spPr>
          <a:xfrm>
            <a:off x="146711" y="169046"/>
            <a:ext cx="4631766" cy="64998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79293" y="5566956"/>
            <a:ext cx="2685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Лукьянова Людмила Георгиевна</a:t>
            </a:r>
          </a:p>
        </p:txBody>
      </p:sp>
      <p:sp>
        <p:nvSpPr>
          <p:cNvPr id="10" name="Объект 9"/>
          <p:cNvSpPr txBox="1">
            <a:spLocks noGrp="1"/>
          </p:cNvSpPr>
          <p:nvPr>
            <p:ph idx="1"/>
          </p:nvPr>
        </p:nvSpPr>
        <p:spPr>
          <a:xfrm>
            <a:off x="5339498" y="169046"/>
            <a:ext cx="2746848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ru-RU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Водзинская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Елена </a:t>
            </a:r>
          </a:p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Сергеевна</a:t>
            </a: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4013" y="2042338"/>
            <a:ext cx="3430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40000"/>
                </a:solidFill>
                <a:latin typeface="Constantia" panose="02030602050306030303" pitchFamily="18" charset="0"/>
              </a:rPr>
              <a:t>С </a:t>
            </a:r>
          </a:p>
          <a:p>
            <a:pPr algn="ctr"/>
            <a:r>
              <a:rPr lang="ru-RU" sz="2400" b="1" i="1" dirty="0" smtClean="0">
                <a:solidFill>
                  <a:srgbClr val="740000"/>
                </a:solidFill>
                <a:latin typeface="Constantia" panose="02030602050306030303" pitchFamily="18" charset="0"/>
              </a:rPr>
              <a:t>ИСКРЕННЕЙ БЛАГОДАРНОСТЬЮ </a:t>
            </a:r>
          </a:p>
          <a:p>
            <a:pPr algn="ctr"/>
            <a:r>
              <a:rPr lang="ru-RU" sz="2400" b="1" i="1" dirty="0" smtClean="0">
                <a:solidFill>
                  <a:srgbClr val="740000"/>
                </a:solidFill>
                <a:latin typeface="Constantia" panose="02030602050306030303" pitchFamily="18" charset="0"/>
              </a:rPr>
              <a:t>И </a:t>
            </a:r>
          </a:p>
          <a:p>
            <a:pPr algn="ctr"/>
            <a:r>
              <a:rPr lang="ru-RU" sz="2400" b="1" i="1" dirty="0" smtClean="0">
                <a:solidFill>
                  <a:srgbClr val="740000"/>
                </a:solidFill>
                <a:latin typeface="Constantia" panose="02030602050306030303" pitchFamily="18" charset="0"/>
              </a:rPr>
              <a:t>УВАЖЕНИЕМ</a:t>
            </a:r>
            <a:endParaRPr lang="ru-RU" sz="2400" b="1" i="1" dirty="0">
              <a:solidFill>
                <a:srgbClr val="74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227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9086"/>
            <a:ext cx="7629833" cy="206344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БЛАГОДАРИМ ЗА ВНИМАНИЕ !</a:t>
            </a:r>
            <a:br>
              <a:rPr lang="ru-RU" sz="3600" b="1" i="1" dirty="0" smtClean="0"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ДО НОВЫХ ВСТРЕЧ!</a:t>
            </a:r>
            <a:endParaRPr lang="ru-RU" sz="3600" b="1" i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15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r="-443"/>
          <a:stretch/>
        </p:blipFill>
        <p:spPr>
          <a:xfrm>
            <a:off x="5478087" y="69989"/>
            <a:ext cx="6655416" cy="66799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5317067" cy="1612670"/>
          </a:xfrm>
        </p:spPr>
        <p:txBody>
          <a:bodyPr>
            <a:normAutofit/>
          </a:bodyPr>
          <a:lstStyle/>
          <a:p>
            <a:r>
              <a:rPr lang="ru-RU" sz="4400" b="1" dirty="0" err="1" smtClean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  <a:t>Ю.Щуровский</a:t>
            </a:r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</a:br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  <a:t>«Чёрный ворон»</a:t>
            </a:r>
            <a:endParaRPr lang="ru-RU" sz="4400" b="1" dirty="0">
              <a:solidFill>
                <a:schemeClr val="bg2">
                  <a:lumMod val="2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676699"/>
            <a:ext cx="5317067" cy="423210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Исполняет ученица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 класса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КОРОСТЕЛЁВА ЭМИЛИЯ</a:t>
            </a:r>
          </a:p>
          <a:p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onstantia" panose="02030602050306030303" pitchFamily="18" charset="0"/>
            </a:endParaRPr>
          </a:p>
          <a:p>
            <a:endParaRPr lang="ru-RU" sz="2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nstantia" panose="02030602050306030303" pitchFamily="18" charset="0"/>
            </a:endParaRPr>
          </a:p>
          <a:p>
            <a:r>
              <a:rPr lang="ru-RU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Преподаватель </a:t>
            </a:r>
          </a:p>
          <a:p>
            <a:r>
              <a:rPr lang="ru-RU" sz="2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Водзинская</a:t>
            </a:r>
            <a:r>
              <a:rPr lang="ru-RU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 Елена Сергеевн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anose="02030602050306030303" pitchFamily="18" charset="0"/>
              </a:rPr>
              <a:t>а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8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0"/>
            <a:ext cx="5524501" cy="45437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t="27614" b="16587"/>
          <a:stretch/>
        </p:blipFill>
        <p:spPr>
          <a:xfrm rot="19320018">
            <a:off x="4604866" y="2611141"/>
            <a:ext cx="2583871" cy="12125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5945"/>
            <a:ext cx="6476998" cy="200709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ДОННИКОВА УЛЬЯНА</a:t>
            </a:r>
            <a:r>
              <a:rPr lang="ru-RU" sz="40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выпускница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</a:t>
            </a:r>
            <a:r>
              <a:rPr lang="ru-RU" sz="22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 Детской школы искусств </a:t>
            </a:r>
            <a:br>
              <a:rPr lang="ru-RU" sz="22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по классу фортепиано </a:t>
            </a:r>
            <a:r>
              <a:rPr lang="ru-RU" sz="22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latin typeface="Constantia" panose="02030602050306030303" pitchFamily="18" charset="0"/>
                <a:cs typeface="Times New Roman" panose="02020603050405020304" pitchFamily="18" charset="0"/>
              </a:rPr>
              <a:t>Кулягиной</a:t>
            </a:r>
            <a:r>
              <a:rPr lang="ru-RU" sz="28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Людмилы Александровны</a:t>
            </a:r>
            <a:r>
              <a:rPr lang="ru-RU" sz="28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endParaRPr lang="ru-RU" sz="2800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2" y="1869241"/>
            <a:ext cx="4892733" cy="49887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211097" y="4967585"/>
            <a:ext cx="68727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В настоящее время студентка </a:t>
            </a:r>
            <a:r>
              <a:rPr lang="en-US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IV</a:t>
            </a:r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курса </a:t>
            </a:r>
            <a:endParaRPr lang="ru-RU" sz="2400" b="1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Томского 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музыкального колледжа </a:t>
            </a:r>
            <a:endParaRPr lang="ru-RU" sz="2400" b="1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им</a:t>
            </a:r>
            <a:r>
              <a:rPr lang="en-US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Э. В. Денисова </a:t>
            </a:r>
            <a:endParaRPr lang="en-US" sz="2400" b="1" dirty="0" smtClean="0">
              <a:latin typeface="Constantia" panose="02030602050306030303" pitchFamily="18" charset="0"/>
            </a:endParaRPr>
          </a:p>
          <a:p>
            <a:pPr algn="ctr"/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по специальности «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ТЕОРИЯ МУЗЫКИ» </a:t>
            </a:r>
          </a:p>
        </p:txBody>
      </p:sp>
    </p:spTree>
    <p:extLst>
      <p:ext uri="{BB962C8B-B14F-4D97-AF65-F5344CB8AC3E}">
        <p14:creationId xmlns:p14="http://schemas.microsoft.com/office/powerpoint/2010/main" val="384520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"/>
            <a:ext cx="12071431" cy="107234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ДОСТИЖЕНИЯ ДОННИКОВОЙ УЛЬЯНЫ</a:t>
            </a:r>
            <a:endParaRPr lang="ru-RU" sz="4000" b="1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904"/>
            <a:ext cx="7905403" cy="5719154"/>
          </a:xfrm>
        </p:spPr>
        <p:txBody>
          <a:bodyPr>
            <a:noAutofit/>
          </a:bodyPr>
          <a:lstStyle/>
          <a:p>
            <a:pPr lvl="0"/>
            <a:r>
              <a:rPr lang="ru-RU" sz="1600" b="1" dirty="0">
                <a:latin typeface="Constantia" panose="02030602050306030303" pitchFamily="18" charset="0"/>
              </a:rPr>
              <a:t>2012 г. Конкурс «Юный пианист». Дипломант</a:t>
            </a:r>
          </a:p>
          <a:p>
            <a:pPr lvl="0"/>
            <a:r>
              <a:rPr lang="ru-RU" sz="1600" b="1" dirty="0">
                <a:latin typeface="Constantia" panose="02030602050306030303" pitchFamily="18" charset="0"/>
              </a:rPr>
              <a:t>2013 г. Конкурс «Сибирь зажигает звёзды». Лауреат </a:t>
            </a:r>
            <a:r>
              <a:rPr lang="en-US" sz="1600" b="1" dirty="0">
                <a:latin typeface="Constantia" panose="02030602050306030303" pitchFamily="18" charset="0"/>
              </a:rPr>
              <a:t>III</a:t>
            </a:r>
            <a:r>
              <a:rPr lang="ru-RU" sz="1600" b="1" dirty="0">
                <a:latin typeface="Constantia" panose="02030602050306030303" pitchFamily="18" charset="0"/>
              </a:rPr>
              <a:t> степени</a:t>
            </a:r>
          </a:p>
          <a:p>
            <a:pPr lvl="0"/>
            <a:r>
              <a:rPr lang="ru-RU" sz="1600" b="1" dirty="0">
                <a:latin typeface="Constantia" panose="02030602050306030303" pitchFamily="18" charset="0"/>
              </a:rPr>
              <a:t>2014 г. Конкурс «Сибирь зажигает звёзды». Лауреат </a:t>
            </a:r>
            <a:r>
              <a:rPr lang="en-US" sz="1600" b="1" dirty="0">
                <a:latin typeface="Constantia" panose="02030602050306030303" pitchFamily="18" charset="0"/>
              </a:rPr>
              <a:t>III</a:t>
            </a:r>
            <a:r>
              <a:rPr lang="ru-RU" sz="1600" b="1" dirty="0">
                <a:latin typeface="Constantia" panose="02030602050306030303" pitchFamily="18" charset="0"/>
              </a:rPr>
              <a:t> степени</a:t>
            </a:r>
          </a:p>
          <a:p>
            <a:pPr lvl="0"/>
            <a:r>
              <a:rPr lang="ru-RU" sz="1600" b="1" dirty="0">
                <a:latin typeface="Constantia" panose="02030602050306030303" pitchFamily="18" charset="0"/>
              </a:rPr>
              <a:t>2015 г. Областная олимпиада по музыкально-теоретическим дисциплинам</a:t>
            </a:r>
            <a:r>
              <a:rPr lang="ru-RU" sz="1600" b="1" dirty="0" smtClean="0">
                <a:latin typeface="Constantia" panose="02030602050306030303" pitchFamily="18" charset="0"/>
              </a:rPr>
              <a:t>. </a:t>
            </a:r>
            <a:r>
              <a:rPr lang="en-US" sz="1600" b="1" dirty="0">
                <a:latin typeface="Constantia" panose="02030602050306030303" pitchFamily="18" charset="0"/>
              </a:rPr>
              <a:t>III </a:t>
            </a:r>
            <a:r>
              <a:rPr lang="ru-RU" sz="1600" b="1" dirty="0">
                <a:latin typeface="Constantia" panose="02030602050306030303" pitchFamily="18" charset="0"/>
              </a:rPr>
              <a:t>место</a:t>
            </a:r>
          </a:p>
          <a:p>
            <a:pPr lvl="0"/>
            <a:r>
              <a:rPr lang="ru-RU" sz="1600" b="1" dirty="0">
                <a:latin typeface="Constantia" panose="02030602050306030303" pitchFamily="18" charset="0"/>
              </a:rPr>
              <a:t>2015 г. Конкурс  «</a:t>
            </a:r>
            <a:r>
              <a:rPr lang="ru-RU" sz="1600" b="1" dirty="0" err="1">
                <a:latin typeface="Constantia" panose="02030602050306030303" pitchFamily="18" charset="0"/>
              </a:rPr>
              <a:t>Presto</a:t>
            </a:r>
            <a:r>
              <a:rPr lang="ru-RU" sz="1600" b="1" dirty="0">
                <a:latin typeface="Constantia" panose="02030602050306030303" pitchFamily="18" charset="0"/>
              </a:rPr>
              <a:t>». Лауреат </a:t>
            </a:r>
            <a:r>
              <a:rPr lang="en-US" sz="1600" b="1" dirty="0">
                <a:latin typeface="Constantia" panose="02030602050306030303" pitchFamily="18" charset="0"/>
              </a:rPr>
              <a:t>II </a:t>
            </a:r>
            <a:r>
              <a:rPr lang="ru-RU" sz="1600" b="1" dirty="0">
                <a:latin typeface="Constantia" panose="02030602050306030303" pitchFamily="18" charset="0"/>
              </a:rPr>
              <a:t>степ</a:t>
            </a:r>
          </a:p>
          <a:p>
            <a:pPr lvl="0"/>
            <a:r>
              <a:rPr lang="ru-RU" sz="1600" b="1" dirty="0">
                <a:latin typeface="Constantia" panose="02030602050306030303" pitchFamily="18" charset="0"/>
              </a:rPr>
              <a:t>2016 г. Конкурс "Открытый рояль". Лауреат </a:t>
            </a:r>
            <a:r>
              <a:rPr lang="en-US" sz="1600" b="1" dirty="0">
                <a:latin typeface="Constantia" panose="02030602050306030303" pitchFamily="18" charset="0"/>
              </a:rPr>
              <a:t>II </a:t>
            </a:r>
            <a:r>
              <a:rPr lang="ru-RU" sz="1600" b="1" dirty="0">
                <a:latin typeface="Constantia" panose="02030602050306030303" pitchFamily="18" charset="0"/>
              </a:rPr>
              <a:t>степени</a:t>
            </a:r>
          </a:p>
          <a:p>
            <a:pPr lvl="0"/>
            <a:r>
              <a:rPr lang="ru-RU" sz="1600" b="1" dirty="0">
                <a:latin typeface="Constantia" panose="02030602050306030303" pitchFamily="18" charset="0"/>
              </a:rPr>
              <a:t>2016 г. IV Областной конкурс «Юный пианист». Лауреат </a:t>
            </a:r>
            <a:r>
              <a:rPr lang="en-US" sz="1600" b="1" dirty="0">
                <a:latin typeface="Constantia" panose="02030602050306030303" pitchFamily="18" charset="0"/>
              </a:rPr>
              <a:t>III</a:t>
            </a:r>
            <a:r>
              <a:rPr lang="ru-RU" sz="1600" b="1" dirty="0">
                <a:latin typeface="Constantia" panose="02030602050306030303" pitchFamily="18" charset="0"/>
              </a:rPr>
              <a:t> степени</a:t>
            </a:r>
          </a:p>
          <a:p>
            <a:pPr lvl="0"/>
            <a:r>
              <a:rPr lang="ru-RU" sz="1600" b="1" dirty="0">
                <a:latin typeface="Constantia" panose="02030602050306030303" pitchFamily="18" charset="0"/>
              </a:rPr>
              <a:t>2016 г. Конкурс  «</a:t>
            </a:r>
            <a:r>
              <a:rPr lang="ru-RU" sz="1600" b="1" dirty="0" err="1">
                <a:latin typeface="Constantia" panose="02030602050306030303" pitchFamily="18" charset="0"/>
              </a:rPr>
              <a:t>Presto</a:t>
            </a:r>
            <a:r>
              <a:rPr lang="ru-RU" sz="1600" b="1" dirty="0">
                <a:latin typeface="Constantia" panose="02030602050306030303" pitchFamily="18" charset="0"/>
              </a:rPr>
              <a:t>». Лауреат </a:t>
            </a:r>
            <a:r>
              <a:rPr lang="en-US" sz="1600" b="1" dirty="0">
                <a:latin typeface="Constantia" panose="02030602050306030303" pitchFamily="18" charset="0"/>
              </a:rPr>
              <a:t>I</a:t>
            </a:r>
            <a:r>
              <a:rPr lang="ru-RU" sz="1600" b="1" dirty="0">
                <a:latin typeface="Constantia" panose="02030602050306030303" pitchFamily="18" charset="0"/>
              </a:rPr>
              <a:t> степени</a:t>
            </a:r>
          </a:p>
          <a:p>
            <a:pPr lvl="0"/>
            <a:r>
              <a:rPr lang="ru-RU" sz="1600" b="1" dirty="0">
                <a:latin typeface="Constantia" panose="02030602050306030303" pitchFamily="18" charset="0"/>
              </a:rPr>
              <a:t>2017 г. Конкурс  «</a:t>
            </a:r>
            <a:r>
              <a:rPr lang="ru-RU" sz="1600" b="1" dirty="0" err="1">
                <a:latin typeface="Constantia" panose="02030602050306030303" pitchFamily="18" charset="0"/>
              </a:rPr>
              <a:t>Presto</a:t>
            </a:r>
            <a:r>
              <a:rPr lang="ru-RU" sz="1600" b="1" dirty="0">
                <a:latin typeface="Constantia" panose="02030602050306030303" pitchFamily="18" charset="0"/>
              </a:rPr>
              <a:t>». Лауреат </a:t>
            </a:r>
            <a:r>
              <a:rPr lang="en-US" sz="1600" b="1" dirty="0">
                <a:latin typeface="Constantia" panose="02030602050306030303" pitchFamily="18" charset="0"/>
              </a:rPr>
              <a:t>I</a:t>
            </a:r>
            <a:r>
              <a:rPr lang="ru-RU" sz="1600" b="1" dirty="0">
                <a:latin typeface="Constantia" panose="02030602050306030303" pitchFamily="18" charset="0"/>
              </a:rPr>
              <a:t> степени</a:t>
            </a:r>
          </a:p>
          <a:p>
            <a:pPr lvl="0"/>
            <a:r>
              <a:rPr lang="ru-RU" sz="1600" b="1" dirty="0">
                <a:latin typeface="Constantia" panose="02030602050306030303" pitchFamily="18" charset="0"/>
              </a:rPr>
              <a:t>2017 г. Областная олимпиада по музыкально-теоретическим дисциплинам. </a:t>
            </a:r>
            <a:r>
              <a:rPr lang="en-US" sz="1600" b="1" dirty="0">
                <a:latin typeface="Constantia" panose="02030602050306030303" pitchFamily="18" charset="0"/>
              </a:rPr>
              <a:t>III </a:t>
            </a:r>
            <a:r>
              <a:rPr lang="ru-RU" sz="1600" b="1" dirty="0">
                <a:latin typeface="Constantia" panose="02030602050306030303" pitchFamily="18" charset="0"/>
              </a:rPr>
              <a:t>место</a:t>
            </a:r>
          </a:p>
          <a:p>
            <a:pPr lvl="0"/>
            <a:r>
              <a:rPr lang="ru-RU" sz="1600" b="1" dirty="0">
                <a:latin typeface="Constantia" panose="02030602050306030303" pitchFamily="18" charset="0"/>
              </a:rPr>
              <a:t>2018 г. Областная олимпиада по музыкально-теоретическим дисциплинам. </a:t>
            </a:r>
            <a:r>
              <a:rPr lang="en-US" sz="1600" b="1" dirty="0">
                <a:latin typeface="Constantia" panose="02030602050306030303" pitchFamily="18" charset="0"/>
              </a:rPr>
              <a:t>III </a:t>
            </a:r>
            <a:r>
              <a:rPr lang="ru-RU" sz="1600" b="1" dirty="0">
                <a:latin typeface="Constantia" panose="02030602050306030303" pitchFamily="18" charset="0"/>
              </a:rPr>
              <a:t>место</a:t>
            </a:r>
          </a:p>
          <a:p>
            <a:pPr lvl="0"/>
            <a:r>
              <a:rPr lang="ru-RU" sz="1600" b="1" dirty="0">
                <a:latin typeface="Constantia" panose="02030602050306030303" pitchFamily="18" charset="0"/>
              </a:rPr>
              <a:t>2018 г. Конкурс  «</a:t>
            </a:r>
            <a:r>
              <a:rPr lang="ru-RU" sz="1600" b="1" dirty="0" err="1">
                <a:latin typeface="Constantia" panose="02030602050306030303" pitchFamily="18" charset="0"/>
              </a:rPr>
              <a:t>Presto</a:t>
            </a:r>
            <a:r>
              <a:rPr lang="ru-RU" sz="1600" b="1" dirty="0">
                <a:latin typeface="Constantia" panose="02030602050306030303" pitchFamily="18" charset="0"/>
              </a:rPr>
              <a:t>». Лауреат </a:t>
            </a:r>
            <a:r>
              <a:rPr lang="en-US" sz="1600" b="1" dirty="0">
                <a:latin typeface="Constantia" panose="02030602050306030303" pitchFamily="18" charset="0"/>
              </a:rPr>
              <a:t>I</a:t>
            </a:r>
            <a:r>
              <a:rPr lang="ru-RU" sz="1600" b="1" dirty="0">
                <a:latin typeface="Constantia" panose="02030602050306030303" pitchFamily="18" charset="0"/>
              </a:rPr>
              <a:t> степени</a:t>
            </a:r>
          </a:p>
          <a:p>
            <a:pPr lvl="0">
              <a:lnSpc>
                <a:spcPct val="100000"/>
              </a:lnSpc>
            </a:pPr>
            <a:r>
              <a:rPr lang="ru-RU" sz="1600" b="1" dirty="0">
                <a:latin typeface="Constantia" panose="02030602050306030303" pitchFamily="18" charset="0"/>
              </a:rPr>
              <a:t>2022 г. XII Всероссийская научная-практическая конференция "Диалоги о культуре и искусстве". Статья "М.ТАРИВЕРДИЕВ. ОПЕРА «ГРАФ КАЛИОСТРО». ТРАКТОВКА ЛИТЕРАТУРНОГО </a:t>
            </a:r>
            <a:r>
              <a:rPr lang="ru-RU" sz="1600" b="1" dirty="0" smtClean="0">
                <a:latin typeface="Constantia" panose="02030602050306030303" pitchFamily="18" charset="0"/>
              </a:rPr>
              <a:t>ПЕРВОИСТОЧНИКА"</a:t>
            </a:r>
            <a:endParaRPr lang="ru-RU" sz="1600" b="1" dirty="0">
              <a:latin typeface="Constantia" panose="0203060205030603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t="174" r="7578" b="-174"/>
          <a:stretch/>
        </p:blipFill>
        <p:spPr>
          <a:xfrm>
            <a:off x="7905403" y="1072343"/>
            <a:ext cx="4286597" cy="55140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36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" t="10998" b="6127"/>
          <a:stretch/>
        </p:blipFill>
        <p:spPr>
          <a:xfrm>
            <a:off x="1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21" y="499831"/>
            <a:ext cx="5928853" cy="2396306"/>
          </a:xfrm>
          <a:ln w="25400">
            <a:solidFill>
              <a:srgbClr val="AFABB9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П.И.ЧАЙКОВСКИЙ Ноктюрн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cis-moll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2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8491"/>
            <a:ext cx="6126479" cy="198956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АРХИПОВА ЕЛИЗАВЕТА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выпускница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г.</a:t>
            </a:r>
            <a:r>
              <a:rPr lang="ru-RU" sz="20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Детской школы искусств</a:t>
            </a:r>
            <a:br>
              <a:rPr lang="ru-RU" sz="20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по </a:t>
            </a:r>
            <a:r>
              <a:rPr lang="ru-RU" sz="25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классу фортепиано </a:t>
            </a:r>
            <a:br>
              <a:rPr lang="ru-RU" sz="2500" b="1" dirty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Казанцевой Елены Викторовны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7457" y="5045825"/>
            <a:ext cx="8644543" cy="167991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В настоящее время студентка </a:t>
            </a:r>
            <a:r>
              <a:rPr lang="en-US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курса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Томского музыкального колледжа </a:t>
            </a:r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им. 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Э</a:t>
            </a:r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. Денисова </a:t>
            </a:r>
            <a:r>
              <a:rPr lang="ru-RU" sz="2400" b="1" dirty="0">
                <a:latin typeface="Constantia" panose="02030602050306030303" pitchFamily="18" charset="0"/>
              </a:rPr>
              <a:t> 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по специальности </a:t>
            </a:r>
            <a:endParaRPr lang="ru-RU" sz="2400" b="1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Инструментальное </a:t>
            </a:r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исполнительство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. ФОРТЕПИАНО»</a:t>
            </a:r>
            <a:endParaRPr lang="ru-RU" sz="2400" b="1" dirty="0"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1" y="2019867"/>
            <a:ext cx="3405806" cy="46476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9"/>
          <a:stretch/>
        </p:blipFill>
        <p:spPr>
          <a:xfrm>
            <a:off x="7941916" y="141768"/>
            <a:ext cx="4028411" cy="49040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t="27614" b="16587"/>
          <a:stretch/>
        </p:blipFill>
        <p:spPr>
          <a:xfrm rot="19694290">
            <a:off x="5510567" y="1007554"/>
            <a:ext cx="2583871" cy="1212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3" b="11292"/>
          <a:stretch/>
        </p:blipFill>
        <p:spPr>
          <a:xfrm rot="1369804">
            <a:off x="3549851" y="2720343"/>
            <a:ext cx="4289281" cy="171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69068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ДОСТИЖЕНИЯ </a:t>
            </a:r>
            <a:r>
              <a:rPr lang="ru-RU" sz="40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АРХИПОВОЙ ЕЛИЗАВЕТЫ</a:t>
            </a:r>
            <a:endParaRPr lang="ru-RU" sz="4000" b="1" dirty="0"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6380" y="1966452"/>
            <a:ext cx="6691825" cy="382474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2012 г</a:t>
            </a:r>
            <a:r>
              <a:rPr lang="ru-RU" b="1" dirty="0">
                <a:latin typeface="Constantia" panose="02030602050306030303" pitchFamily="18" charset="0"/>
                <a:cs typeface="Times New Roman" panose="02020603050405020304" pitchFamily="18" charset="0"/>
              </a:rPr>
              <a:t>. Конкурс "Юный пианист" </a:t>
            </a:r>
            <a: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I </a:t>
            </a:r>
            <a:r>
              <a:rPr lang="ru-RU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место</a:t>
            </a:r>
          </a:p>
          <a:p>
            <a:pPr>
              <a:lnSpc>
                <a:spcPct val="200000"/>
              </a:lnSpc>
            </a:pPr>
            <a: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2013 </a:t>
            </a:r>
            <a:r>
              <a:rPr lang="ru-RU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г. Конкурс "Юный пианист" </a:t>
            </a:r>
            <a: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I</a:t>
            </a:r>
            <a:r>
              <a:rPr lang="en-US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место</a:t>
            </a:r>
          </a:p>
          <a:p>
            <a:pPr>
              <a:lnSpc>
                <a:spcPct val="200000"/>
              </a:lnSpc>
            </a:pPr>
            <a: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201</a:t>
            </a:r>
            <a:r>
              <a:rPr lang="en-US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 г. Конкурс «Юные таланты»  I место</a:t>
            </a:r>
            <a:endParaRPr lang="ru-RU" i="1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2015 </a:t>
            </a:r>
            <a:r>
              <a:rPr lang="ru-RU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г. Конкурс «</a:t>
            </a:r>
            <a:r>
              <a:rPr lang="ru-RU" b="1" dirty="0" err="1">
                <a:latin typeface="Constantia" panose="02030602050306030303" pitchFamily="18" charset="0"/>
                <a:cs typeface="Times New Roman" panose="02020603050405020304" pitchFamily="18" charset="0"/>
              </a:rPr>
              <a:t>Presto</a:t>
            </a:r>
            <a:r>
              <a:rPr lang="ru-RU" b="1" dirty="0">
                <a:latin typeface="Constantia" panose="02030602050306030303" pitchFamily="18" charset="0"/>
                <a:cs typeface="Times New Roman" panose="02020603050405020304" pitchFamily="18" charset="0"/>
              </a:rPr>
              <a:t>» I место</a:t>
            </a:r>
            <a:endParaRPr lang="ru-RU" b="1" dirty="0" smtClean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2020 </a:t>
            </a:r>
            <a:r>
              <a:rPr lang="ru-RU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г. Конкурс «</a:t>
            </a:r>
            <a:r>
              <a:rPr lang="ru-RU" b="1" dirty="0" err="1">
                <a:latin typeface="Constantia" panose="02030602050306030303" pitchFamily="18" charset="0"/>
                <a:cs typeface="Times New Roman" panose="02020603050405020304" pitchFamily="18" charset="0"/>
              </a:rPr>
              <a:t>Presto</a:t>
            </a:r>
            <a:r>
              <a:rPr lang="ru-RU" b="1" dirty="0">
                <a:latin typeface="Constantia" panose="02030602050306030303" pitchFamily="18" charset="0"/>
                <a:cs typeface="Times New Roman" panose="02020603050405020304" pitchFamily="18" charset="0"/>
              </a:rPr>
              <a:t>» I место</a:t>
            </a:r>
            <a:endParaRPr lang="ru-RU" dirty="0">
              <a:latin typeface="Constantia" panose="02030602050306030303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1" y="1469574"/>
            <a:ext cx="4704120" cy="51806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3342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22" y="365125"/>
            <a:ext cx="6145161" cy="2446901"/>
          </a:xfrm>
          <a:ln w="12700">
            <a:solidFill>
              <a:schemeClr val="tx1"/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Д.Д.ШОСТАКОВИЧ</a:t>
            </a:r>
            <a:br>
              <a:rPr lang="ru-RU" sz="53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Прелюдия и фуга </a:t>
            </a:r>
            <a:br>
              <a:rPr lang="ru-RU" sz="53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E-</a:t>
            </a:r>
            <a:r>
              <a:rPr lang="en-US" sz="4000" b="1" dirty="0" err="1" smtClean="0">
                <a:latin typeface="Constantia" panose="02030602050306030303" pitchFamily="18" charset="0"/>
                <a:cs typeface="Times New Roman" panose="02020603050405020304" pitchFamily="18" charset="0"/>
              </a:rPr>
              <a:t>dur</a:t>
            </a:r>
            <a:r>
              <a:rPr lang="en-US" sz="3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48" y="1828800"/>
            <a:ext cx="6491624" cy="4896464"/>
          </a:xfrm>
        </p:spPr>
      </p:pic>
    </p:spTree>
    <p:extLst>
      <p:ext uri="{BB962C8B-B14F-4D97-AF65-F5344CB8AC3E}">
        <p14:creationId xmlns:p14="http://schemas.microsoft.com/office/powerpoint/2010/main" val="35961411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749</Words>
  <Application>Microsoft Office PowerPoint</Application>
  <PresentationFormat>Широкоэкранный</PresentationFormat>
  <Paragraphs>130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Constantia</vt:lpstr>
      <vt:lpstr>Times New Roman</vt:lpstr>
      <vt:lpstr>Тема Office</vt:lpstr>
      <vt:lpstr>ВЕЧЕР ФОРТЕПИАННОЙ МУЗЫКИ</vt:lpstr>
      <vt:lpstr>УЧАСТНИКИ</vt:lpstr>
      <vt:lpstr>Ю.Щуровский «Чёрный ворон»</vt:lpstr>
      <vt:lpstr>ДОННИКОВА УЛЬЯНА выпускница 2018 г. Детской школы искусств  по классу фортепиано  Кулягиной Людмилы Александровны </vt:lpstr>
      <vt:lpstr>ДОСТИЖЕНИЯ ДОННИКОВОЙ УЛЬЯНЫ</vt:lpstr>
      <vt:lpstr>П.И.ЧАЙКОВСКИЙ Ноктюрн cis-moll</vt:lpstr>
      <vt:lpstr>АРХИПОВА ЕЛИЗАВЕТА выпускница 2018 г. Детской школы искусств по классу фортепиано  Казанцевой Елены Викторовны</vt:lpstr>
      <vt:lpstr>ДОСТИЖЕНИЯ АРХИПОВОЙ ЕЛИЗАВЕТЫ</vt:lpstr>
      <vt:lpstr>Д.Д.ШОСТАКОВИЧ Прелюдия и фуга  E-dur </vt:lpstr>
      <vt:lpstr>Ф.ШОПЕН Ноктюрн e-moll</vt:lpstr>
      <vt:lpstr>ПЕТРОЧЕНКО АЛЕКСАНДР</vt:lpstr>
      <vt:lpstr>Презентация PowerPoint</vt:lpstr>
      <vt:lpstr>Д.Д.ШОСТАКОВИЧ Прелюдия и фуга  f-moll</vt:lpstr>
      <vt:lpstr>С. В. РАХМАНИНОВ Этюд-картина  g-moll</vt:lpstr>
      <vt:lpstr>Презентация PowerPoint</vt:lpstr>
      <vt:lpstr>АЛЕКСАНДР  ПЕТРОЧЕНКО  «Лентяй» </vt:lpstr>
      <vt:lpstr>ЗИБЕРОВА ДИАНА выпускница 2019 г. Детской школы искусств  по классу фортепиано  Лукьяновой Людмилы Георгиевны</vt:lpstr>
      <vt:lpstr>ДОСТИЖЕНИЯ ЗИБЕРОВОЙ ДИАНЫ</vt:lpstr>
      <vt:lpstr>И. С. БАХ. ХТК I том Прелюдия и фуга  As-dur </vt:lpstr>
      <vt:lpstr>В. А. Моцарт Соната №13 B-dur</vt:lpstr>
      <vt:lpstr>Ф. Шопен  Этюд ор.10 №4  cis-moll </vt:lpstr>
      <vt:lpstr> А. Скрябин  Этюд ор.8 fis-moll </vt:lpstr>
      <vt:lpstr> С. РАХМАНИНОВ Прелюдия D-dur Прелюдия c-moll </vt:lpstr>
      <vt:lpstr>Ф. ЛИСТ Венгерская рапсодия  №11,  a-moll</vt:lpstr>
      <vt:lpstr>Кулягина  Людмила Александровна</vt:lpstr>
      <vt:lpstr>Презентация PowerPoint</vt:lpstr>
      <vt:lpstr>БЛАГОДАРИМ ЗА ВНИМАНИЕ ! ДО НОВЫХ ВСТРЕЧ!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</dc:creator>
  <cp:lastModifiedBy>Alexey</cp:lastModifiedBy>
  <cp:revision>78</cp:revision>
  <dcterms:created xsi:type="dcterms:W3CDTF">2023-03-27T11:34:09Z</dcterms:created>
  <dcterms:modified xsi:type="dcterms:W3CDTF">2023-05-03T05:54:50Z</dcterms:modified>
</cp:coreProperties>
</file>